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9" r:id="rId23"/>
    <p:sldId id="280" r:id="rId24"/>
    <p:sldId id="28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02" autoAdjust="0"/>
    <p:restoredTop sz="94660"/>
  </p:normalViewPr>
  <p:slideViewPr>
    <p:cSldViewPr snapToGrid="0">
      <p:cViewPr varScale="1">
        <p:scale>
          <a:sx n="98" d="100"/>
          <a:sy n="98" d="100"/>
        </p:scale>
        <p:origin x="7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B7549F-44E6-448D-BD08-B566918D0ECE}" type="datetimeFigureOut">
              <a:rPr lang="en-US" smtClean="0"/>
              <a:t>12-Nov-2020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5C74E-50BD-4FC3-9A21-18483748947E}" type="slidenum">
              <a:rPr lang="en-US" smtClean="0"/>
              <a:t>‹#›</a:t>
            </a:fld>
            <a:endParaRPr lang="en-US"/>
          </a:p>
        </p:txBody>
      </p:sp>
    </p:spTree>
    <p:extLst>
      <p:ext uri="{BB962C8B-B14F-4D97-AF65-F5344CB8AC3E}">
        <p14:creationId xmlns:p14="http://schemas.microsoft.com/office/powerpoint/2010/main" val="48518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B7549F-44E6-448D-BD08-B566918D0ECE}" type="datetimeFigureOut">
              <a:rPr lang="en-US" smtClean="0"/>
              <a:t>12-Nov-2020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5C74E-50BD-4FC3-9A21-18483748947E}" type="slidenum">
              <a:rPr lang="en-US" smtClean="0"/>
              <a:t>‹#›</a:t>
            </a:fld>
            <a:endParaRPr lang="en-US"/>
          </a:p>
        </p:txBody>
      </p:sp>
    </p:spTree>
    <p:extLst>
      <p:ext uri="{BB962C8B-B14F-4D97-AF65-F5344CB8AC3E}">
        <p14:creationId xmlns:p14="http://schemas.microsoft.com/office/powerpoint/2010/main" val="3470989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B7549F-44E6-448D-BD08-B566918D0ECE}" type="datetimeFigureOut">
              <a:rPr lang="en-US" smtClean="0"/>
              <a:t>12-Nov-2020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5C74E-50BD-4FC3-9A21-18483748947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846470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B7549F-44E6-448D-BD08-B566918D0ECE}" type="datetimeFigureOut">
              <a:rPr lang="en-US" smtClean="0"/>
              <a:t>12-Nov-2020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5C74E-50BD-4FC3-9A21-18483748947E}" type="slidenum">
              <a:rPr lang="en-US" smtClean="0"/>
              <a:t>‹#›</a:t>
            </a:fld>
            <a:endParaRPr lang="en-US"/>
          </a:p>
        </p:txBody>
      </p:sp>
    </p:spTree>
    <p:extLst>
      <p:ext uri="{BB962C8B-B14F-4D97-AF65-F5344CB8AC3E}">
        <p14:creationId xmlns:p14="http://schemas.microsoft.com/office/powerpoint/2010/main" val="3533358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B7549F-44E6-448D-BD08-B566918D0ECE}" type="datetimeFigureOut">
              <a:rPr lang="en-US" smtClean="0"/>
              <a:t>12-Nov-2020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5C74E-50BD-4FC3-9A21-18483748947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5200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B7549F-44E6-448D-BD08-B566918D0ECE}" type="datetimeFigureOut">
              <a:rPr lang="en-US" smtClean="0"/>
              <a:t>12-Nov-2020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5C74E-50BD-4FC3-9A21-18483748947E}" type="slidenum">
              <a:rPr lang="en-US" smtClean="0"/>
              <a:t>‹#›</a:t>
            </a:fld>
            <a:endParaRPr lang="en-US"/>
          </a:p>
        </p:txBody>
      </p:sp>
    </p:spTree>
    <p:extLst>
      <p:ext uri="{BB962C8B-B14F-4D97-AF65-F5344CB8AC3E}">
        <p14:creationId xmlns:p14="http://schemas.microsoft.com/office/powerpoint/2010/main" val="2396496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B7549F-44E6-448D-BD08-B566918D0ECE}" type="datetimeFigureOut">
              <a:rPr lang="en-US" smtClean="0"/>
              <a:t>12-Nov-2020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5C74E-50BD-4FC3-9A21-18483748947E}" type="slidenum">
              <a:rPr lang="en-US" smtClean="0"/>
              <a:t>‹#›</a:t>
            </a:fld>
            <a:endParaRPr lang="en-US"/>
          </a:p>
        </p:txBody>
      </p:sp>
    </p:spTree>
    <p:extLst>
      <p:ext uri="{BB962C8B-B14F-4D97-AF65-F5344CB8AC3E}">
        <p14:creationId xmlns:p14="http://schemas.microsoft.com/office/powerpoint/2010/main" val="29555905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B7549F-44E6-448D-BD08-B566918D0ECE}" type="datetimeFigureOut">
              <a:rPr lang="en-US" smtClean="0"/>
              <a:t>12-Nov-2020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5C74E-50BD-4FC3-9A21-18483748947E}" type="slidenum">
              <a:rPr lang="en-US" smtClean="0"/>
              <a:t>‹#›</a:t>
            </a:fld>
            <a:endParaRPr lang="en-US"/>
          </a:p>
        </p:txBody>
      </p:sp>
    </p:spTree>
    <p:extLst>
      <p:ext uri="{BB962C8B-B14F-4D97-AF65-F5344CB8AC3E}">
        <p14:creationId xmlns:p14="http://schemas.microsoft.com/office/powerpoint/2010/main" val="1518669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B7549F-44E6-448D-BD08-B566918D0ECE}" type="datetimeFigureOut">
              <a:rPr lang="en-US" smtClean="0"/>
              <a:t>12-Nov-2020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5C74E-50BD-4FC3-9A21-18483748947E}" type="slidenum">
              <a:rPr lang="en-US" smtClean="0"/>
              <a:t>‹#›</a:t>
            </a:fld>
            <a:endParaRPr lang="en-US"/>
          </a:p>
        </p:txBody>
      </p:sp>
    </p:spTree>
    <p:extLst>
      <p:ext uri="{BB962C8B-B14F-4D97-AF65-F5344CB8AC3E}">
        <p14:creationId xmlns:p14="http://schemas.microsoft.com/office/powerpoint/2010/main" val="3396271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B7549F-44E6-448D-BD08-B566918D0ECE}" type="datetimeFigureOut">
              <a:rPr lang="en-US" smtClean="0"/>
              <a:t>12-Nov-2020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5C74E-50BD-4FC3-9A21-18483748947E}" type="slidenum">
              <a:rPr lang="en-US" smtClean="0"/>
              <a:t>‹#›</a:t>
            </a:fld>
            <a:endParaRPr lang="en-US"/>
          </a:p>
        </p:txBody>
      </p:sp>
    </p:spTree>
    <p:extLst>
      <p:ext uri="{BB962C8B-B14F-4D97-AF65-F5344CB8AC3E}">
        <p14:creationId xmlns:p14="http://schemas.microsoft.com/office/powerpoint/2010/main" val="2087428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B7549F-44E6-448D-BD08-B566918D0ECE}" type="datetimeFigureOut">
              <a:rPr lang="en-US" smtClean="0"/>
              <a:t>12-Nov-2020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25C74E-50BD-4FC3-9A21-18483748947E}" type="slidenum">
              <a:rPr lang="en-US" smtClean="0"/>
              <a:t>‹#›</a:t>
            </a:fld>
            <a:endParaRPr lang="en-US"/>
          </a:p>
        </p:txBody>
      </p:sp>
    </p:spTree>
    <p:extLst>
      <p:ext uri="{BB962C8B-B14F-4D97-AF65-F5344CB8AC3E}">
        <p14:creationId xmlns:p14="http://schemas.microsoft.com/office/powerpoint/2010/main" val="744744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B7549F-44E6-448D-BD08-B566918D0ECE}" type="datetimeFigureOut">
              <a:rPr lang="en-US" smtClean="0"/>
              <a:t>12-Nov-2020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25C74E-50BD-4FC3-9A21-18483748947E}" type="slidenum">
              <a:rPr lang="en-US" smtClean="0"/>
              <a:t>‹#›</a:t>
            </a:fld>
            <a:endParaRPr lang="en-US"/>
          </a:p>
        </p:txBody>
      </p:sp>
    </p:spTree>
    <p:extLst>
      <p:ext uri="{BB962C8B-B14F-4D97-AF65-F5344CB8AC3E}">
        <p14:creationId xmlns:p14="http://schemas.microsoft.com/office/powerpoint/2010/main" val="1469814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B7549F-44E6-448D-BD08-B566918D0ECE}" type="datetimeFigureOut">
              <a:rPr lang="en-US" smtClean="0"/>
              <a:t>12-Nov-2020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25C74E-50BD-4FC3-9A21-18483748947E}" type="slidenum">
              <a:rPr lang="en-US" smtClean="0"/>
              <a:t>‹#›</a:t>
            </a:fld>
            <a:endParaRPr lang="en-US"/>
          </a:p>
        </p:txBody>
      </p:sp>
    </p:spTree>
    <p:extLst>
      <p:ext uri="{BB962C8B-B14F-4D97-AF65-F5344CB8AC3E}">
        <p14:creationId xmlns:p14="http://schemas.microsoft.com/office/powerpoint/2010/main" val="3814741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B7549F-44E6-448D-BD08-B566918D0ECE}" type="datetimeFigureOut">
              <a:rPr lang="en-US" smtClean="0"/>
              <a:t>12-Nov-2020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25C74E-50BD-4FC3-9A21-18483748947E}" type="slidenum">
              <a:rPr lang="en-US" smtClean="0"/>
              <a:t>‹#›</a:t>
            </a:fld>
            <a:endParaRPr lang="en-US"/>
          </a:p>
        </p:txBody>
      </p:sp>
    </p:spTree>
    <p:extLst>
      <p:ext uri="{BB962C8B-B14F-4D97-AF65-F5344CB8AC3E}">
        <p14:creationId xmlns:p14="http://schemas.microsoft.com/office/powerpoint/2010/main" val="918430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B7549F-44E6-448D-BD08-B566918D0ECE}" type="datetimeFigureOut">
              <a:rPr lang="en-US" smtClean="0"/>
              <a:t>12-Nov-2020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25C74E-50BD-4FC3-9A21-18483748947E}" type="slidenum">
              <a:rPr lang="en-US" smtClean="0"/>
              <a:t>‹#›</a:t>
            </a:fld>
            <a:endParaRPr lang="en-US"/>
          </a:p>
        </p:txBody>
      </p:sp>
    </p:spTree>
    <p:extLst>
      <p:ext uri="{BB962C8B-B14F-4D97-AF65-F5344CB8AC3E}">
        <p14:creationId xmlns:p14="http://schemas.microsoft.com/office/powerpoint/2010/main" val="2289311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EB7549F-44E6-448D-BD08-B566918D0ECE}" type="datetimeFigureOut">
              <a:rPr lang="en-US" smtClean="0"/>
              <a:t>12-Nov-2020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25C74E-50BD-4FC3-9A21-18483748947E}" type="slidenum">
              <a:rPr lang="en-US" smtClean="0"/>
              <a:t>‹#›</a:t>
            </a:fld>
            <a:endParaRPr lang="en-US"/>
          </a:p>
        </p:txBody>
      </p:sp>
    </p:spTree>
    <p:extLst>
      <p:ext uri="{BB962C8B-B14F-4D97-AF65-F5344CB8AC3E}">
        <p14:creationId xmlns:p14="http://schemas.microsoft.com/office/powerpoint/2010/main" val="5932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EB7549F-44E6-448D-BD08-B566918D0ECE}" type="datetimeFigureOut">
              <a:rPr lang="en-US" smtClean="0"/>
              <a:t>12-Nov-2020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625C74E-50BD-4FC3-9A21-18483748947E}" type="slidenum">
              <a:rPr lang="en-US" smtClean="0"/>
              <a:t>‹#›</a:t>
            </a:fld>
            <a:endParaRPr lang="en-US"/>
          </a:p>
        </p:txBody>
      </p:sp>
    </p:spTree>
    <p:extLst>
      <p:ext uri="{BB962C8B-B14F-4D97-AF65-F5344CB8AC3E}">
        <p14:creationId xmlns:p14="http://schemas.microsoft.com/office/powerpoint/2010/main" val="1934976379"/>
      </p:ext>
    </p:extLst>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68" r:id="rId5"/>
    <p:sldLayoutId id="2147483969" r:id="rId6"/>
    <p:sldLayoutId id="2147483970" r:id="rId7"/>
    <p:sldLayoutId id="2147483971" r:id="rId8"/>
    <p:sldLayoutId id="2147483972" r:id="rId9"/>
    <p:sldLayoutId id="2147483973" r:id="rId10"/>
    <p:sldLayoutId id="2147483974" r:id="rId11"/>
    <p:sldLayoutId id="2147483975" r:id="rId12"/>
    <p:sldLayoutId id="2147483976" r:id="rId13"/>
    <p:sldLayoutId id="2147483977" r:id="rId14"/>
    <p:sldLayoutId id="2147483978" r:id="rId15"/>
    <p:sldLayoutId id="214748397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r-Cyrl-RS" sz="4400" smtClean="0">
                <a:latin typeface="Times New Roman" panose="02020603050405020304" pitchFamily="18" charset="0"/>
                <a:cs typeface="Times New Roman" panose="02020603050405020304" pitchFamily="18" charset="0"/>
              </a:rPr>
              <a:t>ТЕОРИЈА ОДЛУЧИВАЊА</a:t>
            </a:r>
            <a:endParaRPr lang="en-US" sz="440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fontScale="92500" lnSpcReduction="10000"/>
          </a:bodyPr>
          <a:lstStyle/>
          <a:p>
            <a:endParaRPr lang="sr-Cyrl-RS" sz="3200" smtClean="0">
              <a:latin typeface="Times New Roman" panose="02020603050405020304" pitchFamily="18" charset="0"/>
              <a:cs typeface="Times New Roman" panose="02020603050405020304" pitchFamily="18" charset="0"/>
            </a:endParaRPr>
          </a:p>
          <a:p>
            <a:r>
              <a:rPr lang="sr-Cyrl-RS" sz="3200" smtClean="0">
                <a:latin typeface="Times New Roman" panose="02020603050405020304" pitchFamily="18" charset="0"/>
                <a:cs typeface="Times New Roman" panose="02020603050405020304" pitchFamily="18" charset="0"/>
              </a:rPr>
              <a:t>Предавање 1. Основе теорије одлучивања</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49167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400" b="1">
                <a:latin typeface="Times New Roman" panose="02020603050405020304" pitchFamily="18" charset="0"/>
                <a:cs typeface="Times New Roman" panose="02020603050405020304" pitchFamily="18" charset="0"/>
              </a:rPr>
              <a:t>Процес одлучивања</a:t>
            </a:r>
            <a:endParaRPr lang="en-US" sz="2400"/>
          </a:p>
        </p:txBody>
      </p:sp>
      <p:sp>
        <p:nvSpPr>
          <p:cNvPr id="3" name="Content Placeholder 2"/>
          <p:cNvSpPr>
            <a:spLocks noGrp="1"/>
          </p:cNvSpPr>
          <p:nvPr>
            <p:ph idx="1"/>
          </p:nvPr>
        </p:nvSpPr>
        <p:spPr>
          <a:xfrm>
            <a:off x="677334" y="1615840"/>
            <a:ext cx="8596668" cy="3880773"/>
          </a:xfrm>
        </p:spPr>
        <p:txBody>
          <a:bodyPr>
            <a:noAutofit/>
          </a:bodyPr>
          <a:lstStyle/>
          <a:p>
            <a:pPr marL="0" lvl="0" indent="0" algn="just">
              <a:buNone/>
            </a:pPr>
            <a:r>
              <a:rPr lang="ru-RU" dirty="0" smtClean="0">
                <a:latin typeface="Times New Roman" panose="02020603050405020304" pitchFamily="18" charset="0"/>
                <a:cs typeface="Times New Roman" panose="02020603050405020304" pitchFamily="18" charset="0"/>
              </a:rPr>
              <a:t>3. </a:t>
            </a:r>
            <a:r>
              <a:rPr lang="ru-RU" b="1" dirty="0" err="1" smtClean="0">
                <a:latin typeface="Times New Roman" panose="02020603050405020304" pitchFamily="18" charset="0"/>
                <a:cs typeface="Times New Roman" panose="02020603050405020304" pitchFamily="18" charset="0"/>
              </a:rPr>
              <a:t>Дефинисање</a:t>
            </a: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проблема</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представља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једну</a:t>
            </a:r>
            <a:r>
              <a:rPr lang="ru-RU" dirty="0">
                <a:latin typeface="Times New Roman" panose="02020603050405020304" pitchFamily="18" charset="0"/>
                <a:cs typeface="Times New Roman" panose="02020603050405020304" pitchFamily="18" charset="0"/>
              </a:rPr>
              <a:t> од </a:t>
            </a:r>
            <a:r>
              <a:rPr lang="sr-Latn-CS" dirty="0">
                <a:latin typeface="Times New Roman" panose="02020603050405020304" pitchFamily="18" charset="0"/>
                <a:cs typeface="Times New Roman" panose="02020603050405020304" pitchFamily="18" charset="0"/>
              </a:rPr>
              <a:t>најважнијих </a:t>
            </a:r>
            <a:r>
              <a:rPr lang="ru-RU" dirty="0">
                <a:latin typeface="Times New Roman" panose="02020603050405020304" pitchFamily="18" charset="0"/>
                <a:cs typeface="Times New Roman" panose="02020603050405020304" pitchFamily="18" charset="0"/>
              </a:rPr>
              <a:t>фа</a:t>
            </a:r>
            <a:r>
              <a:rPr lang="sr-Cyrl-CS" dirty="0">
                <a:latin typeface="Times New Roman" panose="02020603050405020304" pitchFamily="18" charset="0"/>
                <a:cs typeface="Times New Roman" panose="02020603050405020304" pitchFamily="18" charset="0"/>
              </a:rPr>
              <a:t>з</a:t>
            </a:r>
            <a:r>
              <a:rPr lang="ru-RU" dirty="0">
                <a:latin typeface="Times New Roman" panose="02020603050405020304" pitchFamily="18" charset="0"/>
                <a:cs typeface="Times New Roman" panose="02020603050405020304" pitchFamily="18" charset="0"/>
              </a:rPr>
              <a:t>а </a:t>
            </a:r>
            <a:r>
              <a:rPr lang="ru-RU" dirty="0" err="1">
                <a:latin typeface="Times New Roman" panose="02020603050405020304" pitchFamily="18" charset="0"/>
                <a:cs typeface="Times New Roman" panose="02020603050405020304" pitchFamily="18" charset="0"/>
              </a:rPr>
              <a:t>процеса</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одлучивања</a:t>
            </a:r>
            <a:r>
              <a:rPr lang="sr-Cyrl-CS" dirty="0">
                <a:latin typeface="Times New Roman" panose="02020603050405020304" pitchFamily="18" charset="0"/>
                <a:cs typeface="Times New Roman" panose="02020603050405020304" pitchFamily="18" charset="0"/>
              </a:rPr>
              <a:t>. Кроз ову фазу потребно је </a:t>
            </a:r>
            <a:r>
              <a:rPr lang="ru-RU" dirty="0" err="1">
                <a:latin typeface="Times New Roman" panose="02020603050405020304" pitchFamily="18" charset="0"/>
                <a:cs typeface="Times New Roman" panose="02020603050405020304" pitchFamily="18" charset="0"/>
              </a:rPr>
              <a:t>обезбед</a:t>
            </a:r>
            <a:r>
              <a:rPr lang="sr-Cyrl-CS" dirty="0">
                <a:latin typeface="Times New Roman" panose="02020603050405020304" pitchFamily="18" charset="0"/>
                <a:cs typeface="Times New Roman" panose="02020603050405020304" pitchFamily="18" charset="0"/>
              </a:rPr>
              <a:t>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a:t>
            </a:r>
            <a:r>
              <a:rPr lang="sr-Cyrl-CS" dirty="0">
                <a:latin typeface="Times New Roman" panose="02020603050405020304" pitchFamily="18" charset="0"/>
                <a:cs typeface="Times New Roman" panose="02020603050405020304" pitchFamily="18" charset="0"/>
              </a:rPr>
              <a:t>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елемент</a:t>
            </a:r>
            <a:r>
              <a:rPr lang="sr-Cyrl-CS" dirty="0">
                <a:latin typeface="Times New Roman" panose="02020603050405020304" pitchFamily="18" charset="0"/>
                <a:cs typeface="Times New Roman" panose="02020603050405020304" pitchFamily="18" charset="0"/>
              </a:rPr>
              <a:t>е </a:t>
            </a:r>
            <a:r>
              <a:rPr lang="ru-RU" dirty="0" err="1">
                <a:latin typeface="Times New Roman" panose="02020603050405020304" pitchFamily="18" charset="0"/>
                <a:cs typeface="Times New Roman" panose="02020603050405020304" pitchFamily="18" charset="0"/>
              </a:rPr>
              <a:t>неопходн</a:t>
            </a:r>
            <a:r>
              <a:rPr lang="sr-Cyrl-CS" dirty="0">
                <a:latin typeface="Times New Roman" panose="02020603050405020304" pitchFamily="18" charset="0"/>
                <a:cs typeface="Times New Roman" panose="02020603050405020304" pitchFamily="18" charset="0"/>
              </a:rPr>
              <a:t>е</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каснију</a:t>
            </a:r>
            <a:r>
              <a:rPr lang="ru-RU" dirty="0">
                <a:latin typeface="Times New Roman" panose="02020603050405020304" pitchFamily="18" charset="0"/>
                <a:cs typeface="Times New Roman" panose="02020603050405020304" pitchFamily="18" charset="0"/>
              </a:rPr>
              <a:t> фа</a:t>
            </a:r>
            <a:r>
              <a:rPr lang="sr-Cyrl-CS" dirty="0">
                <a:latin typeface="Times New Roman" panose="02020603050405020304" pitchFamily="18" charset="0"/>
                <a:cs typeface="Times New Roman" panose="02020603050405020304" pitchFamily="18" charset="0"/>
              </a:rPr>
              <a:t>з</a:t>
            </a:r>
            <a:r>
              <a:rPr lang="ru-RU" dirty="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градње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формирања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модела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Поменути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елементи</a:t>
            </a:r>
            <a:r>
              <a:rPr lang="ru-RU" dirty="0">
                <a:latin typeface="Times New Roman" panose="02020603050405020304" pitchFamily="18" charset="0"/>
                <a:cs typeface="Times New Roman" panose="02020603050405020304" pitchFamily="18" charset="0"/>
              </a:rPr>
              <a:t> </a:t>
            </a:r>
            <a:r>
              <a:rPr lang="ru-RU">
                <a:latin typeface="Times New Roman" panose="02020603050405020304" pitchFamily="18" charset="0"/>
                <a:cs typeface="Times New Roman" panose="02020603050405020304" pitchFamily="18" charset="0"/>
              </a:rPr>
              <a:t>се </a:t>
            </a:r>
            <a:r>
              <a:rPr lang="ru-RU" smtClean="0">
                <a:latin typeface="Times New Roman" panose="02020603050405020304" pitchFamily="18" charset="0"/>
                <a:cs typeface="Times New Roman" panose="02020603050405020304" pitchFamily="18" charset="0"/>
              </a:rPr>
              <a:t>разликују </a:t>
            </a:r>
            <a:r>
              <a:rPr lang="ru-RU" dirty="0">
                <a:latin typeface="Times New Roman" panose="02020603050405020304" pitchFamily="18" charset="0"/>
                <a:cs typeface="Times New Roman" panose="02020603050405020304" pitchFamily="18" charset="0"/>
              </a:rPr>
              <a:t>од проблема до проблема</a:t>
            </a:r>
            <a:r>
              <a:rPr lang="sr-Cyrl-CS"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али они </a:t>
            </a:r>
            <a:r>
              <a:rPr lang="ru-RU" dirty="0" err="1">
                <a:latin typeface="Times New Roman" panose="02020603050405020304" pitchFamily="18" charset="0"/>
                <a:cs typeface="Times New Roman" panose="02020603050405020304" pitchFamily="18" charset="0"/>
              </a:rPr>
              <a:t>најбитнији</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су</a:t>
            </a:r>
            <a:r>
              <a:rPr lang="ru-RU"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algn="just"/>
            <a:r>
              <a:rPr lang="en-US" sz="1800" err="1">
                <a:latin typeface="Times New Roman" panose="02020603050405020304" pitchFamily="18" charset="0"/>
                <a:cs typeface="Times New Roman" panose="02020603050405020304" pitchFamily="18" charset="0"/>
              </a:rPr>
              <a:t>декомпозиција</a:t>
            </a:r>
            <a:r>
              <a:rPr lang="en-US" sz="1800">
                <a:latin typeface="Times New Roman" panose="02020603050405020304" pitchFamily="18" charset="0"/>
                <a:cs typeface="Times New Roman" panose="02020603050405020304" pitchFamily="18" charset="0"/>
              </a:rPr>
              <a:t> </a:t>
            </a:r>
            <a:r>
              <a:rPr lang="en-US" sz="1800" smtClean="0">
                <a:latin typeface="Times New Roman" panose="02020603050405020304" pitchFamily="18" charset="0"/>
                <a:cs typeface="Times New Roman" panose="02020603050405020304" pitchFamily="18" charset="0"/>
              </a:rPr>
              <a:t>проблема</a:t>
            </a:r>
            <a:r>
              <a:rPr lang="en-US" sz="1800" dirty="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lvl="1" algn="just"/>
            <a:r>
              <a:rPr lang="ru-RU" sz="1800" dirty="0" err="1">
                <a:latin typeface="Times New Roman" panose="02020603050405020304" pitchFamily="18" charset="0"/>
                <a:cs typeface="Times New Roman" panose="02020603050405020304" pitchFamily="18" charset="0"/>
              </a:rPr>
              <a:t>ниво</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детаљисања</a:t>
            </a:r>
            <a:r>
              <a:rPr lang="ru-RU" sz="1800" dirty="0">
                <a:latin typeface="Times New Roman" panose="02020603050405020304" pitchFamily="18" charset="0"/>
                <a:cs typeface="Times New Roman" panose="02020603050405020304" pitchFamily="18" charset="0"/>
              </a:rPr>
              <a:t> у </a:t>
            </a:r>
            <a:r>
              <a:rPr lang="ru-RU" sz="1800" dirty="0" err="1">
                <a:latin typeface="Times New Roman" panose="02020603050405020304" pitchFamily="18" charset="0"/>
                <a:cs typeface="Times New Roman" panose="02020603050405020304" pitchFamily="18" charset="0"/>
              </a:rPr>
              <a:t>којима</a:t>
            </a:r>
            <a:r>
              <a:rPr lang="ru-RU" sz="1800" dirty="0">
                <a:latin typeface="Times New Roman" panose="02020603050405020304" pitchFamily="18" charset="0"/>
                <a:cs typeface="Times New Roman" panose="02020603050405020304" pitchFamily="18" charset="0"/>
              </a:rPr>
              <a:t> </a:t>
            </a:r>
            <a:r>
              <a:rPr lang="sr-Latn-CS" sz="1800" dirty="0">
                <a:latin typeface="Times New Roman" panose="02020603050405020304" pitchFamily="18" charset="0"/>
                <a:cs typeface="Times New Roman" panose="02020603050405020304" pitchFamily="18" charset="0"/>
              </a:rPr>
              <a:t>ће </a:t>
            </a:r>
            <a:r>
              <a:rPr lang="ru-RU" sz="1800" dirty="0">
                <a:latin typeface="Times New Roman" panose="02020603050405020304" pitchFamily="18" charset="0"/>
                <a:cs typeface="Times New Roman" panose="02020603050405020304" pitchFamily="18" charset="0"/>
              </a:rPr>
              <a:t>проблем </a:t>
            </a:r>
            <a:r>
              <a:rPr lang="ru-RU" sz="1800" err="1">
                <a:latin typeface="Times New Roman" panose="02020603050405020304" pitchFamily="18" charset="0"/>
                <a:cs typeface="Times New Roman" panose="02020603050405020304" pitchFamily="18" charset="0"/>
              </a:rPr>
              <a:t>бити</a:t>
            </a:r>
            <a:r>
              <a:rPr lang="ru-RU" sz="1800">
                <a:latin typeface="Times New Roman" panose="02020603050405020304" pitchFamily="18" charset="0"/>
                <a:cs typeface="Times New Roman" panose="02020603050405020304" pitchFamily="18" charset="0"/>
              </a:rPr>
              <a:t> </a:t>
            </a:r>
            <a:r>
              <a:rPr lang="sr-Latn-CS" sz="1800" smtClean="0">
                <a:latin typeface="Times New Roman" panose="02020603050405020304" pitchFamily="18" charset="0"/>
                <a:cs typeface="Times New Roman" panose="02020603050405020304" pitchFamily="18" charset="0"/>
              </a:rPr>
              <a:t>решаван</a:t>
            </a:r>
            <a:r>
              <a:rPr lang="en-US" sz="180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lvl="1" algn="just"/>
            <a:r>
              <a:rPr lang="ru-RU" sz="1800" dirty="0" err="1">
                <a:latin typeface="Times New Roman" panose="02020603050405020304" pitchFamily="18" charset="0"/>
                <a:cs typeface="Times New Roman" panose="02020603050405020304" pitchFamily="18" charset="0"/>
              </a:rPr>
              <a:t>критеријуми</a:t>
            </a:r>
            <a:r>
              <a:rPr lang="ru-RU" sz="1800" dirty="0">
                <a:latin typeface="Times New Roman" panose="02020603050405020304" pitchFamily="18" charset="0"/>
                <a:cs typeface="Times New Roman" panose="02020603050405020304" pitchFamily="18" charset="0"/>
              </a:rPr>
              <a:t> у </a:t>
            </a:r>
            <a:r>
              <a:rPr lang="ru-RU" sz="1800" dirty="0" err="1">
                <a:latin typeface="Times New Roman" panose="02020603050405020304" pitchFamily="18" charset="0"/>
                <a:cs typeface="Times New Roman" panose="02020603050405020304" pitchFamily="18" charset="0"/>
              </a:rPr>
              <a:t>односу</a:t>
            </a:r>
            <a:r>
              <a:rPr lang="ru-RU" sz="1800" dirty="0">
                <a:latin typeface="Times New Roman" panose="02020603050405020304" pitchFamily="18" charset="0"/>
                <a:cs typeface="Times New Roman" panose="02020603050405020304" pitchFamily="18" charset="0"/>
              </a:rPr>
              <a:t> на </a:t>
            </a:r>
            <a:r>
              <a:rPr lang="ru-RU" sz="1800" dirty="0" err="1">
                <a:latin typeface="Times New Roman" panose="02020603050405020304" pitchFamily="18" charset="0"/>
                <a:cs typeface="Times New Roman" panose="02020603050405020304" pitchFamily="18" charset="0"/>
              </a:rPr>
              <a:t>које</a:t>
            </a:r>
            <a:r>
              <a:rPr lang="ru-RU" sz="1800" dirty="0">
                <a:latin typeface="Times New Roman" panose="02020603050405020304" pitchFamily="18" charset="0"/>
                <a:cs typeface="Times New Roman" panose="02020603050405020304" pitchFamily="18" charset="0"/>
              </a:rPr>
              <a:t> </a:t>
            </a:r>
            <a:r>
              <a:rPr lang="sr-Latn-CS" sz="1800" dirty="0">
                <a:latin typeface="Times New Roman" panose="02020603050405020304" pitchFamily="18" charset="0"/>
                <a:cs typeface="Times New Roman" panose="02020603050405020304" pitchFamily="18" charset="0"/>
              </a:rPr>
              <a:t>ће </a:t>
            </a:r>
            <a:r>
              <a:rPr lang="ru-RU" sz="1800" dirty="0">
                <a:latin typeface="Times New Roman" panose="02020603050405020304" pitchFamily="18" charset="0"/>
                <a:cs typeface="Times New Roman" panose="02020603050405020304" pitchFamily="18" charset="0"/>
              </a:rPr>
              <a:t>се </a:t>
            </a:r>
            <a:r>
              <a:rPr lang="ru-RU" sz="1800" dirty="0" err="1">
                <a:latin typeface="Times New Roman" panose="02020603050405020304" pitchFamily="18" charset="0"/>
                <a:cs typeface="Times New Roman" panose="02020603050405020304" pitchFamily="18" charset="0"/>
              </a:rPr>
              <a:t>мерити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ефективност</a:t>
            </a:r>
            <a:r>
              <a:rPr lang="ru-RU" sz="1800" dirty="0">
                <a:latin typeface="Times New Roman" panose="02020603050405020304" pitchFamily="18" charset="0"/>
                <a:cs typeface="Times New Roman" panose="02020603050405020304" pitchFamily="18" charset="0"/>
              </a:rPr>
              <a:t> </a:t>
            </a:r>
            <a:r>
              <a:rPr lang="sr-Latn-CS" sz="1800" dirty="0">
                <a:latin typeface="Times New Roman" panose="02020603050405020304" pitchFamily="18" charset="0"/>
                <a:cs typeface="Times New Roman" panose="02020603050405020304" pitchFamily="18" charset="0"/>
              </a:rPr>
              <a:t>решења.</a:t>
            </a:r>
            <a:endParaRPr lang="en-US" sz="1800" dirty="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4. </a:t>
            </a:r>
            <a:r>
              <a:rPr lang="ru-RU" b="1" dirty="0" err="1" smtClean="0">
                <a:latin typeface="Times New Roman" panose="02020603050405020304" pitchFamily="18" charset="0"/>
                <a:cs typeface="Times New Roman" panose="02020603050405020304" pitchFamily="18" charset="0"/>
              </a:rPr>
              <a:t>Сакупљање</a:t>
            </a:r>
            <a:r>
              <a:rPr lang="ru-RU" b="1" dirty="0" smtClean="0">
                <a:latin typeface="Times New Roman" panose="02020603050405020304" pitchFamily="18" charset="0"/>
                <a:cs typeface="Times New Roman" panose="02020603050405020304" pitchFamily="18" charset="0"/>
              </a:rPr>
              <a:t> </a:t>
            </a:r>
            <a:r>
              <a:rPr lang="sr-Cyrl-CS" b="1" dirty="0">
                <a:latin typeface="Times New Roman" panose="02020603050405020304" pitchFamily="18" charset="0"/>
                <a:cs typeface="Times New Roman" panose="02020603050405020304" pitchFamily="18" charset="0"/>
              </a:rPr>
              <a:t>ч</a:t>
            </a:r>
            <a:r>
              <a:rPr lang="ru-RU" b="1" dirty="0" err="1">
                <a:latin typeface="Times New Roman" panose="02020603050405020304" pitchFamily="18" charset="0"/>
                <a:cs typeface="Times New Roman" panose="02020603050405020304" pitchFamily="18" charset="0"/>
              </a:rPr>
              <a:t>ињеница</a:t>
            </a:r>
            <a:r>
              <a:rPr lang="sr-Cyrl-CS"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односно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формирање</a:t>
            </a:r>
            <a:r>
              <a:rPr lang="ru-RU" dirty="0">
                <a:latin typeface="Times New Roman" panose="02020603050405020304" pitchFamily="18" charset="0"/>
                <a:cs typeface="Times New Roman" panose="02020603050405020304" pitchFamily="18" charset="0"/>
              </a:rPr>
              <a:t> базе </a:t>
            </a:r>
            <a:r>
              <a:rPr lang="ru-RU" dirty="0" err="1">
                <a:latin typeface="Times New Roman" panose="02020603050405020304" pitchFamily="18" charset="0"/>
                <a:cs typeface="Times New Roman" panose="02020603050405020304" pitchFamily="18" charset="0"/>
              </a:rPr>
              <a:t>релевантних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података</a:t>
            </a:r>
            <a:r>
              <a:rPr lang="ru-RU" dirty="0">
                <a:latin typeface="Times New Roman" panose="02020603050405020304" pitchFamily="18" charset="0"/>
                <a:cs typeface="Times New Roman" panose="02020603050405020304" pitchFamily="18" charset="0"/>
              </a:rPr>
              <a:t> за де</a:t>
            </a:r>
            <a:r>
              <a:rPr lang="sr-Cyrl-CS" dirty="0">
                <a:latin typeface="Times New Roman" panose="02020603050405020304" pitchFamily="18" charset="0"/>
                <a:cs typeface="Times New Roman" panose="02020603050405020304" pitchFamily="18" charset="0"/>
              </a:rPr>
              <a:t>ф</a:t>
            </a:r>
            <a:r>
              <a:rPr lang="ru-RU" dirty="0" err="1">
                <a:latin typeface="Times New Roman" panose="02020603050405020304" pitchFamily="18" charset="0"/>
                <a:cs typeface="Times New Roman" panose="02020603050405020304" pitchFamily="18" charset="0"/>
              </a:rPr>
              <a:t>инисани</a:t>
            </a:r>
            <a:r>
              <a:rPr lang="ru-RU" dirty="0">
                <a:latin typeface="Times New Roman" panose="02020603050405020304" pitchFamily="18" charset="0"/>
                <a:cs typeface="Times New Roman" panose="02020603050405020304" pitchFamily="18" charset="0"/>
              </a:rPr>
              <a:t> проблем. </a:t>
            </a:r>
            <a:r>
              <a:rPr lang="ru-RU" dirty="0" err="1">
                <a:latin typeface="Times New Roman" panose="02020603050405020304" pitchFamily="18" charset="0"/>
                <a:cs typeface="Times New Roman" panose="02020603050405020304" pitchFamily="18" charset="0"/>
              </a:rPr>
              <a:t>Ако</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посматрани</a:t>
            </a:r>
            <a:r>
              <a:rPr lang="ru-RU" dirty="0">
                <a:latin typeface="Times New Roman" panose="02020603050405020304" pitchFamily="18" charset="0"/>
                <a:cs typeface="Times New Roman" panose="02020603050405020304" pitchFamily="18" charset="0"/>
              </a:rPr>
              <a:t> проблем </a:t>
            </a:r>
            <a:r>
              <a:rPr lang="ru-RU" dirty="0" err="1">
                <a:latin typeface="Times New Roman" panose="02020603050405020304" pitchFamily="18" charset="0"/>
                <a:cs typeface="Times New Roman" panose="02020603050405020304" pitchFamily="18" charset="0"/>
              </a:rPr>
              <a:t>таква</a:t>
            </a:r>
            <a:r>
              <a:rPr lang="ru-RU" dirty="0">
                <a:latin typeface="Times New Roman" panose="02020603050405020304" pitchFamily="18" charset="0"/>
                <a:cs typeface="Times New Roman" panose="02020603050405020304" pitchFamily="18" charset="0"/>
              </a:rPr>
              <a:t> база </a:t>
            </a:r>
            <a:r>
              <a:rPr lang="ru-RU" dirty="0" err="1">
                <a:latin typeface="Times New Roman" panose="02020603050405020304" pitchFamily="18" charset="0"/>
                <a:cs typeface="Times New Roman" panose="02020603050405020304" pitchFamily="18" charset="0"/>
              </a:rPr>
              <a:t>података</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постоји</a:t>
            </a:r>
            <a:r>
              <a:rPr lang="sr-Cyrl-C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до </a:t>
            </a:r>
            <a:r>
              <a:rPr lang="ru-RU" dirty="0" err="1">
                <a:latin typeface="Times New Roman" panose="02020603050405020304" pitchFamily="18" charset="0"/>
                <a:cs typeface="Times New Roman" panose="02020603050405020304" pitchFamily="18" charset="0"/>
              </a:rPr>
              <a:t>ње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је</a:t>
            </a:r>
            <a:r>
              <a:rPr lang="ru-RU" dirty="0">
                <a:latin typeface="Times New Roman" panose="02020603050405020304" pitchFamily="18" charset="0"/>
                <a:cs typeface="Times New Roman" panose="02020603050405020304" pitchFamily="18" charset="0"/>
              </a:rPr>
              <a:t> потребно </a:t>
            </a:r>
            <a:r>
              <a:rPr lang="sr-Latn-CS" dirty="0">
                <a:latin typeface="Times New Roman" panose="02020603050405020304" pitchFamily="18" charset="0"/>
                <a:cs typeface="Times New Roman" panose="02020603050405020304" pitchFamily="18" charset="0"/>
              </a:rPr>
              <a:t>доћи пажљиво планирајући одговарајуће истраживање</a:t>
            </a:r>
            <a:r>
              <a:rPr lang="sr-Latn-C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lvl="0" indent="0" algn="just">
              <a:buNone/>
            </a:pPr>
            <a:r>
              <a:rPr lang="ru-RU" dirty="0" smtClean="0">
                <a:latin typeface="Times New Roman" panose="02020603050405020304" pitchFamily="18" charset="0"/>
                <a:cs typeface="Times New Roman" panose="02020603050405020304" pitchFamily="18" charset="0"/>
              </a:rPr>
              <a:t>5. </a:t>
            </a:r>
            <a:r>
              <a:rPr lang="ru-RU" b="1" dirty="0" err="1" smtClean="0">
                <a:latin typeface="Times New Roman" panose="02020603050405020304" pitchFamily="18" charset="0"/>
                <a:cs typeface="Times New Roman" panose="02020603050405020304" pitchFamily="18" charset="0"/>
              </a:rPr>
              <a:t>Предви</a:t>
            </a:r>
            <a:r>
              <a:rPr lang="sr-Cyrl-CS" b="1" dirty="0">
                <a:latin typeface="Times New Roman" panose="02020603050405020304" pitchFamily="18" charset="0"/>
                <a:cs typeface="Times New Roman" panose="02020603050405020304" pitchFamily="18" charset="0"/>
              </a:rPr>
              <a:t>ђ</a:t>
            </a:r>
            <a:r>
              <a:rPr lang="ru-RU" b="1" dirty="0" err="1">
                <a:latin typeface="Times New Roman" panose="02020603050405020304" pitchFamily="18" charset="0"/>
                <a:cs typeface="Times New Roman" panose="02020603050405020304" pitchFamily="18" charset="0"/>
              </a:rPr>
              <a:t>ање</a:t>
            </a:r>
            <a:r>
              <a:rPr lang="ru-RU" b="1" dirty="0">
                <a:latin typeface="Times New Roman" panose="02020603050405020304" pitchFamily="18" charset="0"/>
                <a:cs typeface="Times New Roman" panose="02020603050405020304" pitchFamily="18" charset="0"/>
              </a:rPr>
              <a:t> </a:t>
            </a:r>
            <a:r>
              <a:rPr lang="sr-Latn-CS" b="1" dirty="0">
                <a:latin typeface="Times New Roman" panose="02020603050405020304" pitchFamily="18" charset="0"/>
                <a:cs typeface="Times New Roman" panose="02020603050405020304" pitchFamily="18" charset="0"/>
              </a:rPr>
              <a:t>будућности</a:t>
            </a:r>
            <a:r>
              <a:rPr lang="sr-Latn-CS"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због</a:t>
            </a:r>
            <a:r>
              <a:rPr lang="ru-RU" dirty="0">
                <a:latin typeface="Times New Roman" panose="02020603050405020304" pitchFamily="18" charset="0"/>
                <a:cs typeface="Times New Roman" panose="02020603050405020304" pitchFamily="18" charset="0"/>
              </a:rPr>
              <a:t> </a:t>
            </a:r>
            <a:r>
              <a:rPr lang="sr-Cyrl-CS" dirty="0">
                <a:latin typeface="Times New Roman" panose="02020603050405020304" pitchFamily="18" charset="0"/>
                <a:cs typeface="Times New Roman" panose="02020603050405020304" pitchFamily="18" charset="0"/>
              </a:rPr>
              <a:t>чињенице </a:t>
            </a:r>
            <a:r>
              <a:rPr lang="ru-RU" dirty="0">
                <a:latin typeface="Times New Roman" panose="02020603050405020304" pitchFamily="18" charset="0"/>
                <a:cs typeface="Times New Roman" panose="02020603050405020304" pitchFamily="18" charset="0"/>
              </a:rPr>
              <a:t>да </a:t>
            </a:r>
            <a:r>
              <a:rPr lang="sr-Latn-CS" dirty="0">
                <a:latin typeface="Times New Roman" panose="02020603050405020304" pitchFamily="18" charset="0"/>
                <a:cs typeface="Times New Roman" panose="02020603050405020304" pitchFamily="18" charset="0"/>
              </a:rPr>
              <a:t>ће данас донета одлука бити реализована (са свим последицама) у неком будућем окружењу. Ову фазу процеса одлучивања многи аутори једноставно изостављају</a:t>
            </a:r>
            <a:r>
              <a:rPr lang="sr-Cyrl-CS" dirty="0">
                <a:latin typeface="Times New Roman" panose="02020603050405020304" pitchFamily="18" charset="0"/>
                <a:cs typeface="Times New Roman" panose="02020603050405020304" pitchFamily="18" charset="0"/>
              </a:rPr>
              <a:t>,</a:t>
            </a:r>
            <a:r>
              <a:rPr lang="sr-Latn-CS" dirty="0">
                <a:latin typeface="Times New Roman" panose="02020603050405020304" pitchFamily="18" charset="0"/>
                <a:cs typeface="Times New Roman" panose="02020603050405020304" pitchFamily="18" charset="0"/>
              </a:rPr>
              <a:t> или због чињенице да се сама по себи </a:t>
            </a:r>
            <a:r>
              <a:rPr lang="ru-RU" dirty="0" err="1">
                <a:latin typeface="Times New Roman" panose="02020603050405020304" pitchFamily="18" charset="0"/>
                <a:cs typeface="Times New Roman" panose="02020603050405020304" pitchFamily="18" charset="0"/>
              </a:rPr>
              <a:t>подразумева</a:t>
            </a:r>
            <a:r>
              <a:rPr lang="ru-RU" dirty="0">
                <a:latin typeface="Times New Roman" panose="02020603050405020304" pitchFamily="18" charset="0"/>
                <a:cs typeface="Times New Roman" panose="02020603050405020304" pitchFamily="18" charset="0"/>
              </a:rPr>
              <a:t> или </a:t>
            </a:r>
            <a:r>
              <a:rPr lang="ru-RU" dirty="0" err="1">
                <a:latin typeface="Times New Roman" panose="02020603050405020304" pitchFamily="18" charset="0"/>
                <a:cs typeface="Times New Roman" panose="02020603050405020304" pitchFamily="18" charset="0"/>
              </a:rPr>
              <a:t>је</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припајају наредној фа</a:t>
            </a:r>
            <a:r>
              <a:rPr lang="sr-Cyrl-CS" dirty="0">
                <a:latin typeface="Times New Roman" panose="02020603050405020304" pitchFamily="18" charset="0"/>
                <a:cs typeface="Times New Roman" panose="02020603050405020304" pitchFamily="18" charset="0"/>
              </a:rPr>
              <a:t>з</a:t>
            </a:r>
            <a:r>
              <a:rPr lang="sr-Latn-CS" dirty="0">
                <a:latin typeface="Times New Roman" panose="02020603050405020304" pitchFamily="18" charset="0"/>
                <a:cs typeface="Times New Roman" panose="02020603050405020304" pitchFamily="18" charset="0"/>
              </a:rPr>
              <a:t>и</a:t>
            </a:r>
            <a:r>
              <a:rPr lang="sr-Cyrl-CS" dirty="0">
                <a:latin typeface="Times New Roman" panose="02020603050405020304" pitchFamily="18" charset="0"/>
                <a:cs typeface="Times New Roman" panose="02020603050405020304" pitchFamily="18" charset="0"/>
              </a:rPr>
              <a:t>,</a:t>
            </a:r>
            <a:r>
              <a:rPr lang="sr-Latn-CS" dirty="0">
                <a:latin typeface="Times New Roman" panose="02020603050405020304" pitchFamily="18" charset="0"/>
                <a:cs typeface="Times New Roman" panose="02020603050405020304" pitchFamily="18" charset="0"/>
              </a:rPr>
              <a:t> поготово ако је реч о тзв. предиктивним моделима.</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67693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400" b="1">
                <a:latin typeface="Times New Roman" panose="02020603050405020304" pitchFamily="18" charset="0"/>
                <a:cs typeface="Times New Roman" panose="02020603050405020304" pitchFamily="18" charset="0"/>
              </a:rPr>
              <a:t>Процес одлучивања</a:t>
            </a:r>
            <a:endParaRPr lang="en-US" sz="2400"/>
          </a:p>
        </p:txBody>
      </p:sp>
      <p:sp>
        <p:nvSpPr>
          <p:cNvPr id="3" name="Content Placeholder 2"/>
          <p:cNvSpPr>
            <a:spLocks noGrp="1"/>
          </p:cNvSpPr>
          <p:nvPr>
            <p:ph idx="1"/>
          </p:nvPr>
        </p:nvSpPr>
        <p:spPr>
          <a:xfrm>
            <a:off x="677334" y="1828801"/>
            <a:ext cx="8596668" cy="4212562"/>
          </a:xfrm>
        </p:spPr>
        <p:txBody>
          <a:bodyPr>
            <a:normAutofit fontScale="85000" lnSpcReduction="20000"/>
          </a:bodyPr>
          <a:lstStyle/>
          <a:p>
            <a:pPr marL="0" lvl="0" indent="0" algn="just">
              <a:buNone/>
            </a:pPr>
            <a:r>
              <a:rPr lang="ru-RU" sz="2100" dirty="0" smtClean="0">
                <a:latin typeface="Times New Roman" panose="02020603050405020304" pitchFamily="18" charset="0"/>
                <a:cs typeface="Times New Roman" panose="02020603050405020304" pitchFamily="18" charset="0"/>
              </a:rPr>
              <a:t>6.</a:t>
            </a:r>
            <a:r>
              <a:rPr lang="ru-RU" sz="2100" b="1" dirty="0" smtClean="0">
                <a:latin typeface="Times New Roman" panose="02020603050405020304" pitchFamily="18" charset="0"/>
                <a:cs typeface="Times New Roman" panose="02020603050405020304" pitchFamily="18" charset="0"/>
              </a:rPr>
              <a:t> </a:t>
            </a:r>
            <a:r>
              <a:rPr lang="ru-RU" sz="2100" b="1" dirty="0" err="1" smtClean="0">
                <a:latin typeface="Times New Roman" panose="02020603050405020304" pitchFamily="18" charset="0"/>
                <a:cs typeface="Times New Roman" panose="02020603050405020304" pitchFamily="18" charset="0"/>
              </a:rPr>
              <a:t>Формирање</a:t>
            </a:r>
            <a:r>
              <a:rPr lang="ru-RU" sz="2100" b="1" dirty="0" smtClean="0">
                <a:latin typeface="Times New Roman" panose="02020603050405020304" pitchFamily="18" charset="0"/>
                <a:cs typeface="Times New Roman" panose="02020603050405020304" pitchFamily="18" charset="0"/>
              </a:rPr>
              <a:t> </a:t>
            </a:r>
            <a:r>
              <a:rPr lang="ru-RU" sz="2100" b="1" dirty="0" err="1">
                <a:latin typeface="Times New Roman" panose="02020603050405020304" pitchFamily="18" charset="0"/>
                <a:cs typeface="Times New Roman" panose="02020603050405020304" pitchFamily="18" charset="0"/>
              </a:rPr>
              <a:t>модела</a:t>
            </a:r>
            <a:r>
              <a:rPr lang="sr-Cyrl-CS" sz="2100" b="1" dirty="0">
                <a:latin typeface="Times New Roman" panose="02020603050405020304" pitchFamily="18" charset="0"/>
                <a:cs typeface="Times New Roman" panose="02020603050405020304" pitchFamily="18" charset="0"/>
              </a:rPr>
              <a:t> </a:t>
            </a:r>
            <a:r>
              <a:rPr lang="sr-Cyrl-CS"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када</a:t>
            </a:r>
            <a:r>
              <a:rPr lang="ru-RU" sz="2100" dirty="0">
                <a:latin typeface="Times New Roman" panose="02020603050405020304" pitchFamily="18" charset="0"/>
                <a:cs typeface="Times New Roman" panose="02020603050405020304" pitchFamily="18" charset="0"/>
              </a:rPr>
              <a:t> се за </a:t>
            </a:r>
            <a:r>
              <a:rPr lang="ru-RU" sz="2100" dirty="0" err="1">
                <a:latin typeface="Times New Roman" panose="02020603050405020304" pitchFamily="18" charset="0"/>
                <a:cs typeface="Times New Roman" panose="02020603050405020304" pitchFamily="18" charset="0"/>
              </a:rPr>
              <a:t>конкретни</a:t>
            </a:r>
            <a:r>
              <a:rPr lang="ru-RU" sz="2100" dirty="0">
                <a:latin typeface="Times New Roman" panose="02020603050405020304" pitchFamily="18" charset="0"/>
                <a:cs typeface="Times New Roman" panose="02020603050405020304" pitchFamily="18" charset="0"/>
              </a:rPr>
              <a:t> проблем </a:t>
            </a:r>
            <a:r>
              <a:rPr lang="sr-Latn-CS" sz="2100" dirty="0">
                <a:latin typeface="Times New Roman" panose="02020603050405020304" pitchFamily="18" charset="0"/>
                <a:cs typeface="Times New Roman" panose="02020603050405020304" pitchFamily="18" charset="0"/>
              </a:rPr>
              <a:t>дефинишу </a:t>
            </a:r>
            <a:r>
              <a:rPr lang="ru-RU" sz="2100" dirty="0" err="1">
                <a:latin typeface="Times New Roman" panose="02020603050405020304" pitchFamily="18" charset="0"/>
                <a:cs typeface="Times New Roman" panose="02020603050405020304" pitchFamily="18" charset="0"/>
              </a:rPr>
              <a:t>интеракције</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изме</a:t>
            </a:r>
            <a:r>
              <a:rPr lang="sr-Cyrl-CS" sz="2100" dirty="0">
                <a:latin typeface="Times New Roman" panose="02020603050405020304" pitchFamily="18" charset="0"/>
                <a:cs typeface="Times New Roman" panose="02020603050405020304" pitchFamily="18" charset="0"/>
              </a:rPr>
              <a:t>ђ</a:t>
            </a:r>
            <a:r>
              <a:rPr lang="ru-RU" sz="2100" dirty="0">
                <a:latin typeface="Times New Roman" panose="02020603050405020304" pitchFamily="18" charset="0"/>
                <a:cs typeface="Times New Roman" panose="02020603050405020304" pitchFamily="18" charset="0"/>
              </a:rPr>
              <a:t>у </a:t>
            </a:r>
            <a:r>
              <a:rPr lang="ru-RU" sz="2100" dirty="0" err="1">
                <a:latin typeface="Times New Roman" panose="02020603050405020304" pitchFamily="18" charset="0"/>
                <a:cs typeface="Times New Roman" panose="02020603050405020304" pitchFamily="18" charset="0"/>
              </a:rPr>
              <a:t>променљивих</a:t>
            </a:r>
            <a:r>
              <a:rPr lang="sr-Cyrl-CS" sz="2100" dirty="0">
                <a:latin typeface="Times New Roman" panose="02020603050405020304" pitchFamily="18" charset="0"/>
                <a:cs typeface="Times New Roman" panose="02020603050405020304" pitchFamily="18" charset="0"/>
              </a:rPr>
              <a:t>,</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као</a:t>
            </a:r>
            <a:r>
              <a:rPr lang="ru-RU" sz="2100" dirty="0">
                <a:latin typeface="Times New Roman" panose="02020603050405020304" pitchFamily="18" charset="0"/>
                <a:cs typeface="Times New Roman" panose="02020603050405020304" pitchFamily="18" charset="0"/>
              </a:rPr>
              <a:t> и </a:t>
            </a:r>
            <a:r>
              <a:rPr lang="sr-Latn-CS" sz="2100" dirty="0">
                <a:latin typeface="Times New Roman" panose="02020603050405020304" pitchFamily="18" charset="0"/>
                <a:cs typeface="Times New Roman" panose="02020603050405020304" pitchFamily="18" charset="0"/>
              </a:rPr>
              <a:t>одговарајући </a:t>
            </a:r>
            <a:r>
              <a:rPr lang="ru-RU" sz="2100" dirty="0" err="1">
                <a:latin typeface="Times New Roman" panose="02020603050405020304" pitchFamily="18" charset="0"/>
                <a:cs typeface="Times New Roman" panose="02020603050405020304" pitchFamily="18" charset="0"/>
              </a:rPr>
              <a:t>критеријуми</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ефективности</a:t>
            </a:r>
            <a:r>
              <a:rPr lang="ru-RU" sz="2100" dirty="0">
                <a:latin typeface="Times New Roman" panose="02020603050405020304" pitchFamily="18" charset="0"/>
                <a:cs typeface="Times New Roman" panose="02020603050405020304" pitchFamily="18" charset="0"/>
              </a:rPr>
              <a:t> </a:t>
            </a:r>
            <a:r>
              <a:rPr lang="sr-Latn-CS" sz="2100" dirty="0">
                <a:latin typeface="Times New Roman" panose="02020603050405020304" pitchFamily="18" charset="0"/>
                <a:cs typeface="Times New Roman" panose="02020603050405020304" pitchFamily="18" charset="0"/>
              </a:rPr>
              <a:t>решења. </a:t>
            </a:r>
            <a:endParaRPr lang="en-US" sz="2100" dirty="0">
              <a:latin typeface="Times New Roman" panose="02020603050405020304" pitchFamily="18" charset="0"/>
              <a:cs typeface="Times New Roman" panose="02020603050405020304" pitchFamily="18" charset="0"/>
            </a:endParaRPr>
          </a:p>
          <a:p>
            <a:pPr marL="0" lvl="0" indent="0" algn="just">
              <a:buNone/>
            </a:pPr>
            <a:r>
              <a:rPr lang="ru-RU" sz="2100" dirty="0" smtClean="0">
                <a:latin typeface="Times New Roman" panose="02020603050405020304" pitchFamily="18" charset="0"/>
                <a:cs typeface="Times New Roman" panose="02020603050405020304" pitchFamily="18" charset="0"/>
              </a:rPr>
              <a:t>7. </a:t>
            </a:r>
            <a:r>
              <a:rPr lang="ru-RU" sz="2100" b="1" dirty="0" smtClean="0">
                <a:latin typeface="Times New Roman" panose="02020603050405020304" pitchFamily="18" charset="0"/>
                <a:cs typeface="Times New Roman" panose="02020603050405020304" pitchFamily="18" charset="0"/>
              </a:rPr>
              <a:t>Ре</a:t>
            </a:r>
            <a:r>
              <a:rPr lang="sr-Cyrl-CS" sz="2100" b="1" dirty="0">
                <a:latin typeface="Times New Roman" panose="02020603050405020304" pitchFamily="18" charset="0"/>
                <a:cs typeface="Times New Roman" panose="02020603050405020304" pitchFamily="18" charset="0"/>
              </a:rPr>
              <a:t>ш</a:t>
            </a:r>
            <a:r>
              <a:rPr lang="ru-RU" sz="2100" b="1" dirty="0" err="1">
                <a:latin typeface="Times New Roman" panose="02020603050405020304" pitchFamily="18" charset="0"/>
                <a:cs typeface="Times New Roman" panose="02020603050405020304" pitchFamily="18" charset="0"/>
              </a:rPr>
              <a:t>авање</a:t>
            </a:r>
            <a:r>
              <a:rPr lang="ru-RU" sz="2100" b="1" dirty="0">
                <a:latin typeface="Times New Roman" panose="02020603050405020304" pitchFamily="18" charset="0"/>
                <a:cs typeface="Times New Roman" panose="02020603050405020304" pitchFamily="18" charset="0"/>
              </a:rPr>
              <a:t> проблема </a:t>
            </a:r>
            <a:r>
              <a:rPr lang="sr-Cyrl-CS" sz="2100" b="1" dirty="0">
                <a:latin typeface="Times New Roman" panose="02020603050405020304" pitchFamily="18" charset="0"/>
                <a:cs typeface="Times New Roman" panose="02020603050405020304" pitchFamily="18" charset="0"/>
              </a:rPr>
              <a:t>(модела</a:t>
            </a:r>
            <a:r>
              <a:rPr lang="ru-RU" sz="2100" b="1" dirty="0">
                <a:latin typeface="Times New Roman" panose="02020603050405020304" pitchFamily="18" charset="0"/>
                <a:cs typeface="Times New Roman" panose="02020603050405020304" pitchFamily="18" charset="0"/>
              </a:rPr>
              <a:t>)</a:t>
            </a:r>
            <a:r>
              <a:rPr lang="ru-RU" sz="2100" dirty="0">
                <a:latin typeface="Times New Roman" panose="02020603050405020304" pitchFamily="18" charset="0"/>
                <a:cs typeface="Times New Roman" panose="02020603050405020304" pitchFamily="18" charset="0"/>
              </a:rPr>
              <a:t> </a:t>
            </a:r>
            <a:r>
              <a:rPr lang="sr-Latn-CS" sz="2100" dirty="0">
                <a:latin typeface="Times New Roman" panose="02020603050405020304" pitchFamily="18" charset="0"/>
                <a:cs typeface="Times New Roman" panose="02020603050405020304" pitchFamily="18" charset="0"/>
              </a:rPr>
              <a:t>- </a:t>
            </a:r>
            <a:r>
              <a:rPr lang="ru-RU" sz="2100" dirty="0">
                <a:latin typeface="Times New Roman" panose="02020603050405020304" pitchFamily="18" charset="0"/>
                <a:cs typeface="Times New Roman" panose="02020603050405020304" pitchFamily="18" charset="0"/>
              </a:rPr>
              <a:t>одре</a:t>
            </a:r>
            <a:r>
              <a:rPr lang="sr-Cyrl-CS" sz="2100" dirty="0">
                <a:latin typeface="Times New Roman" panose="02020603050405020304" pitchFamily="18" charset="0"/>
                <a:cs typeface="Times New Roman" panose="02020603050405020304" pitchFamily="18" charset="0"/>
              </a:rPr>
              <a:t>ђ</a:t>
            </a:r>
            <a:r>
              <a:rPr lang="ru-RU" sz="2100" dirty="0" err="1">
                <a:latin typeface="Times New Roman" panose="02020603050405020304" pitchFamily="18" charset="0"/>
                <a:cs typeface="Times New Roman" panose="02020603050405020304" pitchFamily="18" charset="0"/>
              </a:rPr>
              <a:t>ивање</a:t>
            </a:r>
            <a:r>
              <a:rPr lang="ru-RU" sz="2100" dirty="0">
                <a:latin typeface="Times New Roman" panose="02020603050405020304" pitchFamily="18" charset="0"/>
                <a:cs typeface="Times New Roman" panose="02020603050405020304" pitchFamily="18" charset="0"/>
              </a:rPr>
              <a:t> </a:t>
            </a:r>
            <a:r>
              <a:rPr lang="sr-Latn-CS" sz="2100" dirty="0">
                <a:latin typeface="Times New Roman" panose="02020603050405020304" pitchFamily="18" charset="0"/>
                <a:cs typeface="Times New Roman" panose="02020603050405020304" pitchFamily="18" charset="0"/>
              </a:rPr>
              <a:t>нумеричког </a:t>
            </a:r>
            <a:r>
              <a:rPr lang="ru-RU" sz="2100" dirty="0">
                <a:latin typeface="Times New Roman" panose="02020603050405020304" pitchFamily="18" charset="0"/>
                <a:cs typeface="Times New Roman" panose="02020603050405020304" pitchFamily="18" charset="0"/>
              </a:rPr>
              <a:t>или </a:t>
            </a:r>
            <a:r>
              <a:rPr lang="sr-Latn-CS" sz="2100" dirty="0">
                <a:latin typeface="Times New Roman" panose="02020603050405020304" pitchFamily="18" charset="0"/>
                <a:cs typeface="Times New Roman" panose="02020603050405020304" pitchFamily="18" charset="0"/>
              </a:rPr>
              <a:t>аналитичког начина решавања </a:t>
            </a:r>
            <a:r>
              <a:rPr lang="ru-RU" sz="2100" dirty="0">
                <a:latin typeface="Times New Roman" panose="02020603050405020304" pitchFamily="18" charset="0"/>
                <a:cs typeface="Times New Roman" panose="02020603050405020304" pitchFamily="18" charset="0"/>
              </a:rPr>
              <a:t>проблема (</a:t>
            </a:r>
            <a:r>
              <a:rPr lang="ru-RU" sz="2100" dirty="0" err="1">
                <a:latin typeface="Times New Roman" panose="02020603050405020304" pitchFamily="18" charset="0"/>
                <a:cs typeface="Times New Roman" panose="02020603050405020304" pitchFamily="18" charset="0"/>
              </a:rPr>
              <a:t>модела</a:t>
            </a:r>
            <a:r>
              <a:rPr lang="ru-RU" sz="2100" dirty="0">
                <a:latin typeface="Times New Roman" panose="02020603050405020304" pitchFamily="18" charset="0"/>
                <a:cs typeface="Times New Roman" panose="02020603050405020304" pitchFamily="18" charset="0"/>
              </a:rPr>
              <a:t>). </a:t>
            </a:r>
            <a:r>
              <a:rPr lang="sr-Cyrl-CS" sz="2100" dirty="0">
                <a:latin typeface="Times New Roman" panose="02020603050405020304" pitchFamily="18" charset="0"/>
                <a:cs typeface="Times New Roman" panose="02020603050405020304" pitchFamily="18" charset="0"/>
              </a:rPr>
              <a:t>Р</a:t>
            </a:r>
            <a:r>
              <a:rPr lang="sr-Latn-CS" sz="2100" dirty="0">
                <a:latin typeface="Times New Roman" panose="02020603050405020304" pitchFamily="18" charset="0"/>
                <a:cs typeface="Times New Roman" panose="02020603050405020304" pitchFamily="18" charset="0"/>
              </a:rPr>
              <a:t>ешавању </a:t>
            </a:r>
            <a:r>
              <a:rPr lang="ru-RU" sz="2100" dirty="0">
                <a:latin typeface="Times New Roman" panose="02020603050405020304" pitchFamily="18" charset="0"/>
                <a:cs typeface="Times New Roman" panose="02020603050405020304" pitchFamily="18" charset="0"/>
              </a:rPr>
              <a:t>проблема </a:t>
            </a:r>
            <a:r>
              <a:rPr lang="sr-Latn-CS" sz="2100" dirty="0">
                <a:latin typeface="Times New Roman" panose="02020603050405020304" pitchFamily="18" charset="0"/>
                <a:cs typeface="Times New Roman" panose="02020603050405020304" pitchFamily="18" charset="0"/>
              </a:rPr>
              <a:t>(одговарајућим </a:t>
            </a:r>
            <a:r>
              <a:rPr lang="ru-RU" sz="2100" dirty="0" err="1">
                <a:latin typeface="Times New Roman" panose="02020603050405020304" pitchFamily="18" charset="0"/>
                <a:cs typeface="Times New Roman" panose="02020603050405020304" pitchFamily="18" charset="0"/>
              </a:rPr>
              <a:t>методама</a:t>
            </a:r>
            <a:r>
              <a:rPr lang="ru-RU" sz="2100" dirty="0">
                <a:latin typeface="Times New Roman" panose="02020603050405020304" pitchFamily="18" charset="0"/>
                <a:cs typeface="Times New Roman" panose="02020603050405020304" pitchFamily="18" charset="0"/>
              </a:rPr>
              <a:t> и </a:t>
            </a:r>
            <a:r>
              <a:rPr lang="ru-RU" sz="2100" dirty="0" err="1">
                <a:latin typeface="Times New Roman" panose="02020603050405020304" pitchFamily="18" charset="0"/>
                <a:cs typeface="Times New Roman" panose="02020603050405020304" pitchFamily="18" charset="0"/>
              </a:rPr>
              <a:t>техникама</a:t>
            </a:r>
            <a:r>
              <a:rPr lang="ru-RU" sz="2100" dirty="0">
                <a:latin typeface="Times New Roman" panose="02020603050405020304" pitchFamily="18" charset="0"/>
                <a:cs typeface="Times New Roman" panose="02020603050405020304" pitchFamily="18" charset="0"/>
              </a:rPr>
              <a:t>) треба </a:t>
            </a:r>
            <a:r>
              <a:rPr lang="sr-Latn-CS" sz="2100" dirty="0">
                <a:latin typeface="Times New Roman" panose="02020603050405020304" pitchFamily="18" charset="0"/>
                <a:cs typeface="Times New Roman" panose="02020603050405020304" pitchFamily="18" charset="0"/>
              </a:rPr>
              <a:t>прићи </a:t>
            </a:r>
            <a:r>
              <a:rPr lang="ru-RU" sz="2100" dirty="0">
                <a:latin typeface="Times New Roman" panose="02020603050405020304" pitchFamily="18" charset="0"/>
                <a:cs typeface="Times New Roman" panose="02020603050405020304" pitchFamily="18" charset="0"/>
              </a:rPr>
              <a:t>на </a:t>
            </a:r>
            <a:r>
              <a:rPr lang="ru-RU" sz="2100" dirty="0" err="1">
                <a:latin typeface="Times New Roman" panose="02020603050405020304" pitchFamily="18" charset="0"/>
                <a:cs typeface="Times New Roman" panose="02020603050405020304" pitchFamily="18" charset="0"/>
              </a:rPr>
              <a:t>тај</a:t>
            </a:r>
            <a:r>
              <a:rPr lang="ru-RU" sz="2100" dirty="0">
                <a:latin typeface="Times New Roman" panose="02020603050405020304" pitchFamily="18" charset="0"/>
                <a:cs typeface="Times New Roman" panose="02020603050405020304" pitchFamily="18" charset="0"/>
              </a:rPr>
              <a:t> </a:t>
            </a:r>
            <a:r>
              <a:rPr lang="sr-Latn-CS" sz="2100" dirty="0">
                <a:latin typeface="Times New Roman" panose="02020603050405020304" pitchFamily="18" charset="0"/>
                <a:cs typeface="Times New Roman" panose="02020603050405020304" pitchFamily="18" charset="0"/>
              </a:rPr>
              <a:t>начин </a:t>
            </a:r>
            <a:r>
              <a:rPr lang="ru-RU" sz="2100" dirty="0">
                <a:latin typeface="Times New Roman" panose="02020603050405020304" pitchFamily="18" charset="0"/>
                <a:cs typeface="Times New Roman" panose="02020603050405020304" pitchFamily="18" charset="0"/>
              </a:rPr>
              <a:t>да се </a:t>
            </a:r>
            <a:r>
              <a:rPr lang="ru-RU" sz="2100" dirty="0" err="1">
                <a:latin typeface="Times New Roman" panose="02020603050405020304" pitchFamily="18" charset="0"/>
                <a:cs typeface="Times New Roman" panose="02020603050405020304" pitchFamily="18" charset="0"/>
              </a:rPr>
              <a:t>обезбеди</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добијање</a:t>
            </a:r>
            <a:r>
              <a:rPr lang="ru-RU" sz="2100" dirty="0">
                <a:latin typeface="Times New Roman" panose="02020603050405020304" pitchFamily="18" charset="0"/>
                <a:cs typeface="Times New Roman" panose="02020603050405020304" pitchFamily="18" charset="0"/>
              </a:rPr>
              <a:t> </a:t>
            </a:r>
            <a:r>
              <a:rPr lang="sr-Latn-CS" sz="2100" dirty="0">
                <a:latin typeface="Times New Roman" panose="02020603050405020304" pitchFamily="18" charset="0"/>
                <a:cs typeface="Times New Roman" panose="02020603050405020304" pitchFamily="18" charset="0"/>
              </a:rPr>
              <a:t>одговарајућег </a:t>
            </a:r>
            <a:r>
              <a:rPr lang="ru-RU" sz="2100" dirty="0" err="1">
                <a:latin typeface="Times New Roman" panose="02020603050405020304" pitchFamily="18" charset="0"/>
                <a:cs typeface="Times New Roman" panose="02020603050405020304" pitchFamily="18" charset="0"/>
              </a:rPr>
              <a:t>броја</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алтернативних</a:t>
            </a:r>
            <a:r>
              <a:rPr lang="ru-RU" sz="2100" dirty="0">
                <a:latin typeface="Times New Roman" panose="02020603050405020304" pitchFamily="18" charset="0"/>
                <a:cs typeface="Times New Roman" panose="02020603050405020304" pitchFamily="18" charset="0"/>
              </a:rPr>
              <a:t> </a:t>
            </a:r>
            <a:r>
              <a:rPr lang="sr-Latn-CS" sz="2100" dirty="0">
                <a:latin typeface="Times New Roman" panose="02020603050405020304" pitchFamily="18" charset="0"/>
                <a:cs typeface="Times New Roman" panose="02020603050405020304" pitchFamily="18" charset="0"/>
              </a:rPr>
              <a:t>решења, </a:t>
            </a:r>
            <a:r>
              <a:rPr lang="ru-RU" sz="2100" dirty="0" err="1">
                <a:latin typeface="Times New Roman" panose="02020603050405020304" pitchFamily="18" charset="0"/>
                <a:cs typeface="Times New Roman" panose="02020603050405020304" pitchFamily="18" charset="0"/>
              </a:rPr>
              <a:t>како</a:t>
            </a:r>
            <a:r>
              <a:rPr lang="ru-RU" sz="2100" dirty="0">
                <a:latin typeface="Times New Roman" panose="02020603050405020304" pitchFamily="18" charset="0"/>
                <a:cs typeface="Times New Roman" panose="02020603050405020304" pitchFamily="18" charset="0"/>
              </a:rPr>
              <a:t> би </a:t>
            </a:r>
            <a:r>
              <a:rPr lang="ru-RU" sz="2100" dirty="0" err="1">
                <a:latin typeface="Times New Roman" panose="02020603050405020304" pitchFamily="18" charset="0"/>
                <a:cs typeface="Times New Roman" panose="02020603050405020304" pitchFamily="18" charset="0"/>
              </a:rPr>
              <a:t>једна</a:t>
            </a:r>
            <a:r>
              <a:rPr lang="ru-RU" sz="2100" dirty="0">
                <a:latin typeface="Times New Roman" panose="02020603050405020304" pitchFamily="18" charset="0"/>
                <a:cs typeface="Times New Roman" panose="02020603050405020304" pitchFamily="18" charset="0"/>
              </a:rPr>
              <a:t> од основ</a:t>
            </a:r>
            <a:r>
              <a:rPr lang="sr-Cyrl-CS" sz="2100" dirty="0">
                <a:latin typeface="Times New Roman" panose="02020603050405020304" pitchFamily="18" charset="0"/>
                <a:cs typeface="Times New Roman" panose="02020603050405020304" pitchFamily="18" charset="0"/>
              </a:rPr>
              <a:t>ни</a:t>
            </a:r>
            <a:r>
              <a:rPr lang="ru-RU" sz="2100" dirty="0">
                <a:latin typeface="Times New Roman" panose="02020603050405020304" pitchFamily="18" charset="0"/>
                <a:cs typeface="Times New Roman" panose="02020603050405020304" pitchFamily="18" charset="0"/>
              </a:rPr>
              <a:t>х </a:t>
            </a:r>
            <a:r>
              <a:rPr lang="ru-RU" sz="2100" dirty="0" err="1">
                <a:latin typeface="Times New Roman" panose="02020603050405020304" pitchFamily="18" charset="0"/>
                <a:cs typeface="Times New Roman" panose="02020603050405020304" pitchFamily="18" charset="0"/>
              </a:rPr>
              <a:t>претпоставки</a:t>
            </a:r>
            <a:r>
              <a:rPr lang="ru-RU" sz="2100" dirty="0">
                <a:latin typeface="Times New Roman" panose="02020603050405020304" pitchFamily="18" charset="0"/>
                <a:cs typeface="Times New Roman" panose="02020603050405020304" pitchFamily="18" charset="0"/>
              </a:rPr>
              <a:t> из </a:t>
            </a:r>
            <a:r>
              <a:rPr lang="ru-RU" sz="2100" dirty="0" err="1">
                <a:latin typeface="Times New Roman" panose="02020603050405020304" pitchFamily="18" charset="0"/>
                <a:cs typeface="Times New Roman" panose="02020603050405020304" pitchFamily="18" charset="0"/>
              </a:rPr>
              <a:t>дефи</a:t>
            </a:r>
            <a:r>
              <a:rPr lang="sr-Cyrl-CS" sz="2100" dirty="0">
                <a:latin typeface="Times New Roman" panose="02020603050405020304" pitchFamily="18" charset="0"/>
                <a:cs typeface="Times New Roman" panose="02020603050405020304" pitchFamily="18" charset="0"/>
              </a:rPr>
              <a:t>ни</a:t>
            </a:r>
            <a:r>
              <a:rPr lang="ru-RU" sz="2100" dirty="0" err="1">
                <a:latin typeface="Times New Roman" panose="02020603050405020304" pitchFamily="18" charset="0"/>
                <a:cs typeface="Times New Roman" panose="02020603050405020304" pitchFamily="18" charset="0"/>
              </a:rPr>
              <a:t>ције</a:t>
            </a:r>
            <a:r>
              <a:rPr lang="ru-RU" sz="2100" dirty="0">
                <a:latin typeface="Times New Roman" panose="02020603050405020304" pitchFamily="18" charset="0"/>
                <a:cs typeface="Times New Roman" panose="02020603050405020304" pitchFamily="18" charset="0"/>
              </a:rPr>
              <a:t> </a:t>
            </a:r>
            <a:r>
              <a:rPr lang="sr-Latn-CS" sz="2100" dirty="0">
                <a:latin typeface="Times New Roman" panose="02020603050405020304" pitchFamily="18" charset="0"/>
                <a:cs typeface="Times New Roman" panose="02020603050405020304" pitchFamily="18" charset="0"/>
              </a:rPr>
              <a:t>одлучивања </a:t>
            </a:r>
            <a:r>
              <a:rPr lang="ru-RU" sz="2100" dirty="0">
                <a:latin typeface="Times New Roman" panose="02020603050405020304" pitchFamily="18" charset="0"/>
                <a:cs typeface="Times New Roman" panose="02020603050405020304" pitchFamily="18" charset="0"/>
              </a:rPr>
              <a:t>била </a:t>
            </a:r>
            <a:r>
              <a:rPr lang="ru-RU" sz="2100" dirty="0" err="1">
                <a:latin typeface="Times New Roman" panose="02020603050405020304" pitchFamily="18" charset="0"/>
                <a:cs typeface="Times New Roman" panose="02020603050405020304" pitchFamily="18" charset="0"/>
              </a:rPr>
              <a:t>задовољена</a:t>
            </a:r>
            <a:r>
              <a:rPr lang="ru-RU" sz="2100" dirty="0">
                <a:latin typeface="Times New Roman" panose="02020603050405020304" pitchFamily="18" charset="0"/>
                <a:cs typeface="Times New Roman" panose="02020603050405020304" pitchFamily="18" charset="0"/>
              </a:rPr>
              <a:t>. </a:t>
            </a:r>
            <a:endParaRPr lang="en-US" sz="2100" dirty="0">
              <a:latin typeface="Times New Roman" panose="02020603050405020304" pitchFamily="18" charset="0"/>
              <a:cs typeface="Times New Roman" panose="02020603050405020304" pitchFamily="18" charset="0"/>
            </a:endParaRPr>
          </a:p>
          <a:p>
            <a:pPr marL="0" lvl="0" indent="0" algn="just">
              <a:buNone/>
            </a:pPr>
            <a:r>
              <a:rPr lang="ru-RU" sz="2100" dirty="0" smtClean="0">
                <a:latin typeface="Times New Roman" panose="02020603050405020304" pitchFamily="18" charset="0"/>
                <a:cs typeface="Times New Roman" panose="02020603050405020304" pitchFamily="18" charset="0"/>
              </a:rPr>
              <a:t>8. </a:t>
            </a:r>
            <a:r>
              <a:rPr lang="ru-RU" sz="2100" b="1" dirty="0" err="1" smtClean="0">
                <a:latin typeface="Times New Roman" panose="02020603050405020304" pitchFamily="18" charset="0"/>
                <a:cs typeface="Times New Roman" panose="02020603050405020304" pitchFamily="18" charset="0"/>
              </a:rPr>
              <a:t>Вредновање</a:t>
            </a:r>
            <a:r>
              <a:rPr lang="ru-RU" sz="2100" b="1" dirty="0" smtClean="0">
                <a:latin typeface="Times New Roman" panose="02020603050405020304" pitchFamily="18" charset="0"/>
                <a:cs typeface="Times New Roman" panose="02020603050405020304" pitchFamily="18" charset="0"/>
              </a:rPr>
              <a:t> </a:t>
            </a:r>
            <a:r>
              <a:rPr lang="ru-RU" sz="2100" b="1" dirty="0" err="1">
                <a:latin typeface="Times New Roman" panose="02020603050405020304" pitchFamily="18" charset="0"/>
                <a:cs typeface="Times New Roman" panose="02020603050405020304" pitchFamily="18" charset="0"/>
              </a:rPr>
              <a:t>резултата</a:t>
            </a:r>
            <a:r>
              <a:rPr lang="ru-RU" sz="2100" dirty="0">
                <a:latin typeface="Times New Roman" panose="02020603050405020304" pitchFamily="18" charset="0"/>
                <a:cs typeface="Times New Roman" panose="02020603050405020304" pitchFamily="18" charset="0"/>
              </a:rPr>
              <a:t> се </a:t>
            </a:r>
            <a:r>
              <a:rPr lang="ru-RU" sz="2100" dirty="0" err="1">
                <a:latin typeface="Times New Roman" panose="02020603050405020304" pitchFamily="18" charset="0"/>
                <a:cs typeface="Times New Roman" panose="02020603050405020304" pitchFamily="18" charset="0"/>
              </a:rPr>
              <a:t>односи</a:t>
            </a:r>
            <a:r>
              <a:rPr lang="ru-RU" sz="2100" dirty="0">
                <a:latin typeface="Times New Roman" panose="02020603050405020304" pitchFamily="18" charset="0"/>
                <a:cs typeface="Times New Roman" panose="02020603050405020304" pitchFamily="18" charset="0"/>
              </a:rPr>
              <a:t> на </a:t>
            </a:r>
            <a:r>
              <a:rPr lang="ru-RU" sz="2100" dirty="0" err="1">
                <a:latin typeface="Times New Roman" panose="02020603050405020304" pitchFamily="18" charset="0"/>
                <a:cs typeface="Times New Roman" panose="02020603050405020304" pitchFamily="18" charset="0"/>
              </a:rPr>
              <a:t>проверу</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слагања</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добијених</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резултата</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применом</a:t>
            </a:r>
            <a:r>
              <a:rPr lang="ru-RU" sz="2100" dirty="0">
                <a:latin typeface="Times New Roman" panose="02020603050405020304" pitchFamily="18" charset="0"/>
                <a:cs typeface="Times New Roman" panose="02020603050405020304" pitchFamily="18" charset="0"/>
              </a:rPr>
              <a:t> </a:t>
            </a:r>
            <a:r>
              <a:rPr lang="sr-Latn-CS" sz="2100" dirty="0">
                <a:latin typeface="Times New Roman" panose="02020603050405020304" pitchFamily="18" charset="0"/>
                <a:cs typeface="Times New Roman" panose="02020603050405020304" pitchFamily="18" charset="0"/>
              </a:rPr>
              <a:t>одговарајућих </a:t>
            </a:r>
            <a:r>
              <a:rPr lang="ru-RU" sz="2100" dirty="0">
                <a:latin typeface="Times New Roman" panose="02020603050405020304" pitchFamily="18" charset="0"/>
                <a:cs typeface="Times New Roman" panose="02020603050405020304" pitchFamily="18" charset="0"/>
              </a:rPr>
              <a:t>метода и техника на </a:t>
            </a:r>
            <a:r>
              <a:rPr lang="ru-RU" sz="2100" dirty="0" err="1">
                <a:latin typeface="Times New Roman" panose="02020603050405020304" pitchFamily="18" charset="0"/>
                <a:cs typeface="Times New Roman" panose="02020603050405020304" pitchFamily="18" charset="0"/>
              </a:rPr>
              <a:t>развијене</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моделе</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са</a:t>
            </a:r>
            <a:r>
              <a:rPr lang="ru-RU" sz="2100" dirty="0">
                <a:latin typeface="Times New Roman" panose="02020603050405020304" pitchFamily="18" charset="0"/>
                <a:cs typeface="Times New Roman" panose="02020603050405020304" pitchFamily="18" charset="0"/>
              </a:rPr>
              <a:t> </a:t>
            </a:r>
            <a:r>
              <a:rPr lang="sr-Latn-CS" sz="2100" dirty="0">
                <a:latin typeface="Times New Roman" panose="02020603050405020304" pitchFamily="18" charset="0"/>
                <a:cs typeface="Times New Roman" panose="02020603050405020304" pitchFamily="18" charset="0"/>
              </a:rPr>
              <a:t>очекиваним </a:t>
            </a:r>
            <a:r>
              <a:rPr lang="ru-RU" sz="2100" dirty="0" err="1">
                <a:latin typeface="Times New Roman" panose="02020603050405020304" pitchFamily="18" charset="0"/>
                <a:cs typeface="Times New Roman" panose="02020603050405020304" pitchFamily="18" charset="0"/>
              </a:rPr>
              <a:t>резултатима</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реалних</a:t>
            </a:r>
            <a:r>
              <a:rPr lang="ru-RU" sz="2100" dirty="0">
                <a:latin typeface="Times New Roman" panose="02020603050405020304" pitchFamily="18" charset="0"/>
                <a:cs typeface="Times New Roman" panose="02020603050405020304" pitchFamily="18" charset="0"/>
              </a:rPr>
              <a:t> система</a:t>
            </a:r>
            <a:r>
              <a:rPr lang="ru-RU" sz="2100" dirty="0" smtClean="0">
                <a:latin typeface="Times New Roman" panose="02020603050405020304" pitchFamily="18" charset="0"/>
                <a:cs typeface="Times New Roman" panose="02020603050405020304" pitchFamily="18" charset="0"/>
              </a:rPr>
              <a:t>.</a:t>
            </a:r>
            <a:endParaRPr lang="en-US" sz="2100" dirty="0">
              <a:latin typeface="Times New Roman" panose="02020603050405020304" pitchFamily="18" charset="0"/>
              <a:cs typeface="Times New Roman" panose="02020603050405020304" pitchFamily="18" charset="0"/>
            </a:endParaRPr>
          </a:p>
          <a:p>
            <a:pPr marL="0" lvl="0" indent="0" algn="just">
              <a:buNone/>
            </a:pPr>
            <a:r>
              <a:rPr lang="sr-Cyrl-RS" sz="2100" dirty="0" smtClean="0">
                <a:latin typeface="Times New Roman" panose="02020603050405020304" pitchFamily="18" charset="0"/>
                <a:cs typeface="Times New Roman" panose="02020603050405020304" pitchFamily="18" charset="0"/>
              </a:rPr>
              <a:t>9. </a:t>
            </a:r>
            <a:r>
              <a:rPr lang="sr-Latn-CS" sz="2100" b="1" dirty="0" smtClean="0">
                <a:latin typeface="Times New Roman" panose="02020603050405020304" pitchFamily="18" charset="0"/>
                <a:cs typeface="Times New Roman" panose="02020603050405020304" pitchFamily="18" charset="0"/>
              </a:rPr>
              <a:t>Доношење </a:t>
            </a:r>
            <a:r>
              <a:rPr lang="ru-RU" sz="2100" b="1" dirty="0" err="1">
                <a:latin typeface="Times New Roman" panose="02020603050405020304" pitchFamily="18" charset="0"/>
                <a:cs typeface="Times New Roman" panose="02020603050405020304" pitchFamily="18" charset="0"/>
              </a:rPr>
              <a:t>одлуке</a:t>
            </a:r>
            <a:r>
              <a:rPr lang="ru-RU" sz="2100" b="1" dirty="0">
                <a:latin typeface="Times New Roman" panose="02020603050405020304" pitchFamily="18" charset="0"/>
                <a:cs typeface="Times New Roman" panose="02020603050405020304" pitchFamily="18" charset="0"/>
              </a:rPr>
              <a:t> </a:t>
            </a:r>
            <a:r>
              <a:rPr lang="sr-Latn-CS" sz="2100" b="1" dirty="0">
                <a:latin typeface="Times New Roman" panose="02020603050405020304" pitchFamily="18" charset="0"/>
                <a:cs typeface="Times New Roman" panose="02020603050405020304" pitchFamily="18" charset="0"/>
              </a:rPr>
              <a:t>- </a:t>
            </a:r>
            <a:r>
              <a:rPr lang="ru-RU" sz="2100" b="1">
                <a:latin typeface="Times New Roman" panose="02020603050405020304" pitchFamily="18" charset="0"/>
                <a:cs typeface="Times New Roman" panose="02020603050405020304" pitchFamily="18" charset="0"/>
              </a:rPr>
              <a:t>нема </a:t>
            </a:r>
            <a:r>
              <a:rPr lang="ru-RU" sz="2100" b="1" smtClean="0">
                <a:latin typeface="Times New Roman" panose="02020603050405020304" pitchFamily="18" charset="0"/>
                <a:cs typeface="Times New Roman" panose="02020603050405020304" pitchFamily="18" charset="0"/>
              </a:rPr>
              <a:t>одлуке</a:t>
            </a:r>
            <a:r>
              <a:rPr lang="en-US" sz="2100" b="1" smtClean="0">
                <a:latin typeface="Times New Roman" panose="02020603050405020304" pitchFamily="18" charset="0"/>
                <a:cs typeface="Times New Roman" panose="02020603050405020304" pitchFamily="18" charset="0"/>
              </a:rPr>
              <a:t> </a:t>
            </a:r>
            <a:r>
              <a:rPr lang="sr-Cyrl-CS" sz="2100" smtClean="0">
                <a:latin typeface="Times New Roman" panose="02020603050405020304" pitchFamily="18" charset="0"/>
                <a:cs typeface="Times New Roman" panose="02020603050405020304" pitchFamily="18" charset="0"/>
              </a:rPr>
              <a:t>-</a:t>
            </a:r>
            <a:r>
              <a:rPr lang="en-US" sz="2100" smtClean="0">
                <a:latin typeface="Times New Roman" panose="02020603050405020304" pitchFamily="18" charset="0"/>
                <a:cs typeface="Times New Roman" panose="02020603050405020304" pitchFamily="18" charset="0"/>
              </a:rPr>
              <a:t> </a:t>
            </a:r>
            <a:r>
              <a:rPr lang="sr-Cyrl-CS" sz="2100" smtClean="0">
                <a:latin typeface="Times New Roman" panose="02020603050405020304" pitchFamily="18" charset="0"/>
                <a:cs typeface="Times New Roman" panose="02020603050405020304" pitchFamily="18" charset="0"/>
              </a:rPr>
              <a:t>О</a:t>
            </a:r>
            <a:r>
              <a:rPr lang="ru-RU" sz="2100" dirty="0" err="1">
                <a:latin typeface="Times New Roman" panose="02020603050405020304" pitchFamily="18" charset="0"/>
                <a:cs typeface="Times New Roman" panose="02020603050405020304" pitchFamily="18" charset="0"/>
              </a:rPr>
              <a:t>длука</a:t>
            </a:r>
            <a:r>
              <a:rPr lang="ru-RU" sz="2100" dirty="0">
                <a:latin typeface="Times New Roman" panose="02020603050405020304" pitchFamily="18" charset="0"/>
                <a:cs typeface="Times New Roman" panose="02020603050405020304" pitchFamily="18" charset="0"/>
              </a:rPr>
              <a:t> се доноси </a:t>
            </a:r>
            <a:r>
              <a:rPr lang="ru-RU" sz="2100" dirty="0" err="1">
                <a:latin typeface="Times New Roman" panose="02020603050405020304" pitchFamily="18" charset="0"/>
                <a:cs typeface="Times New Roman" panose="02020603050405020304" pitchFamily="18" charset="0"/>
              </a:rPr>
              <a:t>када</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добијене</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резултате</a:t>
            </a:r>
            <a:r>
              <a:rPr lang="ru-RU" sz="2100" dirty="0">
                <a:latin typeface="Times New Roman" panose="02020603050405020304" pitchFamily="18" charset="0"/>
                <a:cs typeface="Times New Roman" panose="02020603050405020304" pitchFamily="18" charset="0"/>
              </a:rPr>
              <a:t> из </a:t>
            </a:r>
            <a:r>
              <a:rPr lang="ru-RU" sz="2100" dirty="0" err="1">
                <a:latin typeface="Times New Roman" panose="02020603050405020304" pitchFamily="18" charset="0"/>
                <a:cs typeface="Times New Roman" panose="02020603050405020304" pitchFamily="18" charset="0"/>
              </a:rPr>
              <a:t>једне</a:t>
            </a:r>
            <a:r>
              <a:rPr lang="ru-RU" sz="2100" dirty="0">
                <a:latin typeface="Times New Roman" panose="02020603050405020304" pitchFamily="18" charset="0"/>
                <a:cs typeface="Times New Roman" panose="02020603050405020304" pitchFamily="18" charset="0"/>
              </a:rPr>
              <a:t> од </a:t>
            </a:r>
            <a:r>
              <a:rPr lang="ru-RU" sz="2100" dirty="0" err="1">
                <a:latin typeface="Times New Roman" panose="02020603050405020304" pitchFamily="18" charset="0"/>
                <a:cs typeface="Times New Roman" panose="02020603050405020304" pitchFamily="18" charset="0"/>
              </a:rPr>
              <a:t>алтернатива</a:t>
            </a:r>
            <a:r>
              <a:rPr lang="ru-RU" sz="2100" dirty="0">
                <a:latin typeface="Times New Roman" panose="02020603050405020304" pitchFamily="18" charset="0"/>
                <a:cs typeface="Times New Roman" panose="02020603050405020304" pitchFamily="18" charset="0"/>
              </a:rPr>
              <a:t> </a:t>
            </a:r>
            <a:r>
              <a:rPr lang="sr-Latn-CS" sz="2100" dirty="0">
                <a:latin typeface="Times New Roman" panose="02020603050405020304" pitchFamily="18" charset="0"/>
                <a:cs typeface="Times New Roman" panose="02020603050405020304" pitchFamily="18" charset="0"/>
              </a:rPr>
              <a:t>можемо </a:t>
            </a:r>
            <a:r>
              <a:rPr lang="ru-RU" sz="2100" dirty="0">
                <a:latin typeface="Times New Roman" panose="02020603050405020304" pitchFamily="18" charset="0"/>
                <a:cs typeface="Times New Roman" panose="02020603050405020304" pitchFamily="18" charset="0"/>
              </a:rPr>
              <a:t>прихватит</a:t>
            </a:r>
            <a:r>
              <a:rPr lang="sr-Cyrl-CS" sz="2100" dirty="0">
                <a:latin typeface="Times New Roman" panose="02020603050405020304" pitchFamily="18" charset="0"/>
                <a:cs typeface="Times New Roman" panose="02020603050405020304" pitchFamily="18" charset="0"/>
              </a:rPr>
              <a:t>и,</a:t>
            </a:r>
            <a:r>
              <a:rPr lang="ru-RU" sz="2100" dirty="0">
                <a:latin typeface="Times New Roman" panose="02020603050405020304" pitchFamily="18" charset="0"/>
                <a:cs typeface="Times New Roman" panose="02020603050405020304" pitchFamily="18" charset="0"/>
              </a:rPr>
              <a:t> док у </a:t>
            </a:r>
            <a:r>
              <a:rPr lang="ru-RU" sz="2100" dirty="0" err="1">
                <a:latin typeface="Times New Roman" panose="02020603050405020304" pitchFamily="18" charset="0"/>
                <a:cs typeface="Times New Roman" panose="02020603050405020304" pitchFamily="18" charset="0"/>
              </a:rPr>
              <a:t>супротном</a:t>
            </a:r>
            <a:r>
              <a:rPr lang="ru-RU" sz="2100" dirty="0">
                <a:latin typeface="Times New Roman" panose="02020603050405020304" pitchFamily="18" charset="0"/>
                <a:cs typeface="Times New Roman" panose="02020603050405020304" pitchFamily="18" charset="0"/>
              </a:rPr>
              <a:t> </a:t>
            </a:r>
            <a:r>
              <a:rPr lang="sr-Latn-CS" sz="2100" dirty="0">
                <a:latin typeface="Times New Roman" panose="02020603050405020304" pitchFamily="18" charset="0"/>
                <a:cs typeface="Times New Roman" panose="02020603050405020304" pitchFamily="18" charset="0"/>
              </a:rPr>
              <a:t>случају </a:t>
            </a:r>
            <a:r>
              <a:rPr lang="ru-RU" sz="2100" dirty="0">
                <a:latin typeface="Times New Roman" panose="02020603050405020304" pitchFamily="18" charset="0"/>
                <a:cs typeface="Times New Roman" panose="02020603050405020304" pitchFamily="18" charset="0"/>
              </a:rPr>
              <a:t>или се проблем </a:t>
            </a:r>
            <a:r>
              <a:rPr lang="ru-RU" sz="2100" dirty="0" err="1">
                <a:latin typeface="Times New Roman" panose="02020603050405020304" pitchFamily="18" charset="0"/>
                <a:cs typeface="Times New Roman" panose="02020603050405020304" pitchFamily="18" charset="0"/>
              </a:rPr>
              <a:t>овом</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методологијом</a:t>
            </a:r>
            <a:r>
              <a:rPr lang="ru-RU" sz="2100" dirty="0">
                <a:latin typeface="Times New Roman" panose="02020603050405020304" pitchFamily="18" charset="0"/>
                <a:cs typeface="Times New Roman" panose="02020603050405020304" pitchFamily="18" charset="0"/>
              </a:rPr>
              <a:t> не </a:t>
            </a:r>
            <a:r>
              <a:rPr lang="sr-Latn-CS" sz="2100" dirty="0">
                <a:latin typeface="Times New Roman" panose="02020603050405020304" pitchFamily="18" charset="0"/>
                <a:cs typeface="Times New Roman" panose="02020603050405020304" pitchFamily="18" charset="0"/>
              </a:rPr>
              <a:t>може решити </a:t>
            </a:r>
            <a:r>
              <a:rPr lang="ru-RU" sz="2100" dirty="0">
                <a:latin typeface="Times New Roman" panose="02020603050405020304" pitchFamily="18" charset="0"/>
                <a:cs typeface="Times New Roman" panose="02020603050405020304" pitchFamily="18" charset="0"/>
              </a:rPr>
              <a:t>или се </a:t>
            </a:r>
            <a:r>
              <a:rPr lang="sr-Latn-CS" sz="2100" dirty="0">
                <a:latin typeface="Times New Roman" panose="02020603050405020304" pitchFamily="18" charset="0"/>
                <a:cs typeface="Times New Roman" panose="02020603050405020304" pitchFamily="18" charset="0"/>
              </a:rPr>
              <a:t>враћамо </a:t>
            </a:r>
            <a:r>
              <a:rPr lang="ru-RU" sz="2100" dirty="0">
                <a:latin typeface="Times New Roman" panose="02020603050405020304" pitchFamily="18" charset="0"/>
                <a:cs typeface="Times New Roman" panose="02020603050405020304" pitchFamily="18" charset="0"/>
              </a:rPr>
              <a:t>на </a:t>
            </a:r>
            <a:r>
              <a:rPr lang="ru-RU" sz="2100" dirty="0" err="1">
                <a:latin typeface="Times New Roman" panose="02020603050405020304" pitchFamily="18" charset="0"/>
                <a:cs typeface="Times New Roman" panose="02020603050405020304" pitchFamily="18" charset="0"/>
              </a:rPr>
              <a:t>неку</a:t>
            </a:r>
            <a:r>
              <a:rPr lang="ru-RU" sz="2100" dirty="0">
                <a:latin typeface="Times New Roman" panose="02020603050405020304" pitchFamily="18" charset="0"/>
                <a:cs typeface="Times New Roman" panose="02020603050405020304" pitchFamily="18" charset="0"/>
              </a:rPr>
              <a:t> од </a:t>
            </a:r>
            <a:r>
              <a:rPr lang="ru-RU" sz="2100" dirty="0" err="1">
                <a:latin typeface="Times New Roman" panose="02020603050405020304" pitchFamily="18" charset="0"/>
                <a:cs typeface="Times New Roman" panose="02020603050405020304" pitchFamily="18" charset="0"/>
              </a:rPr>
              <a:t>претходних</a:t>
            </a:r>
            <a:r>
              <a:rPr lang="ru-RU" sz="2100" dirty="0">
                <a:latin typeface="Times New Roman" panose="02020603050405020304" pitchFamily="18" charset="0"/>
                <a:cs typeface="Times New Roman" panose="02020603050405020304" pitchFamily="18" charset="0"/>
              </a:rPr>
              <a:t> фаза</a:t>
            </a:r>
            <a:r>
              <a:rPr lang="sr-Cyrl-CS" sz="2100" dirty="0">
                <a:latin typeface="Times New Roman" panose="02020603050405020304" pitchFamily="18" charset="0"/>
                <a:cs typeface="Times New Roman" panose="02020603050405020304" pitchFamily="18" charset="0"/>
              </a:rPr>
              <a:t>,</a:t>
            </a:r>
            <a:r>
              <a:rPr lang="ru-RU" sz="2100" dirty="0">
                <a:latin typeface="Times New Roman" panose="02020603050405020304" pitchFamily="18" charset="0"/>
                <a:cs typeface="Times New Roman" panose="02020603050405020304" pitchFamily="18" charset="0"/>
              </a:rPr>
              <a:t> на одре</a:t>
            </a:r>
            <a:r>
              <a:rPr lang="sr-Cyrl-CS" sz="2100" dirty="0">
                <a:latin typeface="Times New Roman" panose="02020603050405020304" pitchFamily="18" charset="0"/>
                <a:cs typeface="Times New Roman" panose="02020603050405020304" pitchFamily="18" charset="0"/>
              </a:rPr>
              <a:t>ђ</a:t>
            </a:r>
            <a:r>
              <a:rPr lang="ru-RU" sz="2100" dirty="0" err="1">
                <a:latin typeface="Times New Roman" panose="02020603050405020304" pitchFamily="18" charset="0"/>
                <a:cs typeface="Times New Roman" panose="02020603050405020304" pitchFamily="18" charset="0"/>
              </a:rPr>
              <a:t>ене</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корекције</a:t>
            </a:r>
            <a:r>
              <a:rPr lang="ru-RU" sz="2100" dirty="0">
                <a:latin typeface="Times New Roman" panose="02020603050405020304" pitchFamily="18" charset="0"/>
                <a:cs typeface="Times New Roman" panose="02020603050405020304" pitchFamily="18" charset="0"/>
              </a:rPr>
              <a:t> и </a:t>
            </a:r>
            <a:r>
              <a:rPr lang="ru-RU" sz="2100" dirty="0" err="1">
                <a:latin typeface="Times New Roman" panose="02020603050405020304" pitchFamily="18" charset="0"/>
                <a:cs typeface="Times New Roman" panose="02020603050405020304" pitchFamily="18" charset="0"/>
              </a:rPr>
              <a:t>допуне</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Мада</a:t>
            </a:r>
            <a:r>
              <a:rPr lang="ru-RU" sz="2100" dirty="0">
                <a:latin typeface="Times New Roman" panose="02020603050405020304" pitchFamily="18" charset="0"/>
                <a:cs typeface="Times New Roman" panose="02020603050405020304" pitchFamily="18" charset="0"/>
              </a:rPr>
              <a:t> се </a:t>
            </a:r>
            <a:r>
              <a:rPr lang="sr-Latn-CS" sz="2100" dirty="0">
                <a:latin typeface="Times New Roman" panose="02020603050405020304" pitchFamily="18" charset="0"/>
                <a:cs typeface="Times New Roman" panose="02020603050405020304" pitchFamily="18" charset="0"/>
              </a:rPr>
              <a:t>практично </a:t>
            </a:r>
            <a:r>
              <a:rPr lang="ru-RU" sz="2100" dirty="0">
                <a:latin typeface="Times New Roman" panose="02020603050405020304" pitchFamily="18" charset="0"/>
                <a:cs typeface="Times New Roman" panose="02020603050405020304" pitchFamily="18" charset="0"/>
              </a:rPr>
              <a:t>у </a:t>
            </a:r>
            <a:r>
              <a:rPr lang="ru-RU" sz="2100" dirty="0" err="1">
                <a:latin typeface="Times New Roman" panose="02020603050405020304" pitchFamily="18" charset="0"/>
                <a:cs typeface="Times New Roman" panose="02020603050405020304" pitchFamily="18" charset="0"/>
              </a:rPr>
              <a:t>свим</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фазама</a:t>
            </a:r>
            <a:r>
              <a:rPr lang="ru-RU" sz="2100" dirty="0">
                <a:latin typeface="Times New Roman" panose="02020603050405020304" pitchFamily="18" charset="0"/>
                <a:cs typeface="Times New Roman" panose="02020603050405020304" pitchFamily="18" charset="0"/>
              </a:rPr>
              <a:t> </a:t>
            </a:r>
            <a:r>
              <a:rPr lang="sr-Latn-CS" sz="2100" dirty="0">
                <a:latin typeface="Times New Roman" panose="02020603050405020304" pitchFamily="18" charset="0"/>
                <a:cs typeface="Times New Roman" panose="02020603050405020304" pitchFamily="18" charset="0"/>
              </a:rPr>
              <a:t>може </a:t>
            </a:r>
            <a:r>
              <a:rPr lang="ru-RU" sz="2100" dirty="0" err="1">
                <a:latin typeface="Times New Roman" panose="02020603050405020304" pitchFamily="18" charset="0"/>
                <a:cs typeface="Times New Roman" panose="02020603050405020304" pitchFamily="18" charset="0"/>
              </a:rPr>
              <a:t>лако</a:t>
            </a:r>
            <a:r>
              <a:rPr lang="ru-RU" sz="2100" dirty="0">
                <a:latin typeface="Times New Roman" panose="02020603050405020304" pitchFamily="18" charset="0"/>
                <a:cs typeface="Times New Roman" panose="02020603050405020304" pitchFamily="18" charset="0"/>
              </a:rPr>
              <a:t> </a:t>
            </a:r>
            <a:r>
              <a:rPr lang="sr-Latn-CS" sz="2100" dirty="0">
                <a:latin typeface="Times New Roman" panose="02020603050405020304" pitchFamily="18" charset="0"/>
                <a:cs typeface="Times New Roman" panose="02020603050405020304" pitchFamily="18" charset="0"/>
              </a:rPr>
              <a:t>погрешити</a:t>
            </a:r>
            <a:r>
              <a:rPr lang="sr-Cyrl-CS"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ипак</a:t>
            </a:r>
            <a:r>
              <a:rPr lang="ru-RU" sz="2100" dirty="0">
                <a:latin typeface="Times New Roman" panose="02020603050405020304" pitchFamily="18" charset="0"/>
                <a:cs typeface="Times New Roman" panose="02020603050405020304" pitchFamily="18" charset="0"/>
              </a:rPr>
              <a:t> су </a:t>
            </a:r>
            <a:r>
              <a:rPr lang="sr-Latn-CS" sz="2100" dirty="0">
                <a:latin typeface="Times New Roman" panose="02020603050405020304" pitchFamily="18" charset="0"/>
                <a:cs typeface="Times New Roman" panose="02020603050405020304" pitchFamily="18" charset="0"/>
              </a:rPr>
              <a:t>најчешће </a:t>
            </a:r>
            <a:r>
              <a:rPr lang="ru-RU" sz="2100" dirty="0">
                <a:latin typeface="Times New Roman" panose="02020603050405020304" pitchFamily="18" charset="0"/>
                <a:cs typeface="Times New Roman" panose="02020603050405020304" pitchFamily="18" charset="0"/>
              </a:rPr>
              <a:t>и </a:t>
            </a:r>
            <a:r>
              <a:rPr lang="sr-Latn-CS" sz="2100" dirty="0">
                <a:latin typeface="Times New Roman" panose="02020603050405020304" pitchFamily="18" charset="0"/>
                <a:cs typeface="Times New Roman" panose="02020603050405020304" pitchFamily="18" charset="0"/>
              </a:rPr>
              <a:t>најтипичније грешке </a:t>
            </a:r>
            <a:r>
              <a:rPr lang="ru-RU" sz="2100" dirty="0">
                <a:latin typeface="Times New Roman" panose="02020603050405020304" pitchFamily="18" charset="0"/>
                <a:cs typeface="Times New Roman" panose="02020603050405020304" pitchFamily="18" charset="0"/>
              </a:rPr>
              <a:t>у </a:t>
            </a:r>
            <a:r>
              <a:rPr lang="ru-RU" sz="2100" dirty="0" err="1">
                <a:latin typeface="Times New Roman" panose="02020603050405020304" pitchFamily="18" charset="0"/>
                <a:cs typeface="Times New Roman" panose="02020603050405020304" pitchFamily="18" charset="0"/>
              </a:rPr>
              <a:t>фази</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моделирања</a:t>
            </a:r>
            <a:r>
              <a:rPr lang="ru-RU" sz="2100" dirty="0">
                <a:latin typeface="Times New Roman" panose="02020603050405020304" pitchFamily="18" charset="0"/>
                <a:cs typeface="Times New Roman" panose="02020603050405020304" pitchFamily="18" charset="0"/>
              </a:rPr>
              <a:t>.</a:t>
            </a:r>
            <a:endParaRPr lang="en-US" sz="2100" dirty="0">
              <a:latin typeface="Times New Roman" panose="02020603050405020304" pitchFamily="18" charset="0"/>
              <a:cs typeface="Times New Roman" panose="02020603050405020304" pitchFamily="18" charset="0"/>
            </a:endParaRPr>
          </a:p>
          <a:p>
            <a:pPr marL="0" indent="0" algn="just">
              <a:buNone/>
            </a:pPr>
            <a:r>
              <a:rPr lang="sr-Latn-CS" sz="2100" dirty="0">
                <a:latin typeface="Times New Roman" panose="02020603050405020304" pitchFamily="18" charset="0"/>
                <a:cs typeface="Times New Roman" panose="02020603050405020304" pitchFamily="18" charset="0"/>
              </a:rPr>
              <a:t> </a:t>
            </a:r>
            <a:endParaRPr lang="en-US" sz="21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61510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400" b="1">
                <a:latin typeface="Times New Roman" panose="02020603050405020304" pitchFamily="18" charset="0"/>
                <a:cs typeface="Times New Roman" panose="02020603050405020304" pitchFamily="18" charset="0"/>
              </a:rPr>
              <a:t>Процес одлучивања</a:t>
            </a:r>
            <a:endParaRPr lang="en-US" sz="2400"/>
          </a:p>
        </p:txBody>
      </p:sp>
      <p:sp>
        <p:nvSpPr>
          <p:cNvPr id="3" name="Content Placeholder 2"/>
          <p:cNvSpPr>
            <a:spLocks noGrp="1"/>
          </p:cNvSpPr>
          <p:nvPr>
            <p:ph idx="1"/>
          </p:nvPr>
        </p:nvSpPr>
        <p:spPr/>
        <p:txBody>
          <a:bodyPr/>
          <a:lstStyle/>
          <a:p>
            <a:pPr marL="0" lvl="0" indent="0" algn="just">
              <a:buNone/>
            </a:pPr>
            <a:r>
              <a:rPr lang="ru-RU" smtClean="0">
                <a:latin typeface="Times New Roman" panose="02020603050405020304" pitchFamily="18" charset="0"/>
                <a:cs typeface="Times New Roman" panose="02020603050405020304" pitchFamily="18" charset="0"/>
              </a:rPr>
              <a:t>10. </a:t>
            </a:r>
            <a:r>
              <a:rPr lang="ru-RU" b="1" smtClean="0">
                <a:latin typeface="Times New Roman" panose="02020603050405020304" pitchFamily="18" charset="0"/>
                <a:cs typeface="Times New Roman" panose="02020603050405020304" pitchFamily="18" charset="0"/>
              </a:rPr>
              <a:t>Контрола </a:t>
            </a:r>
            <a:r>
              <a:rPr lang="sr-Latn-CS" b="1">
                <a:latin typeface="Times New Roman" panose="02020603050405020304" pitchFamily="18" charset="0"/>
                <a:cs typeface="Times New Roman" panose="02020603050405020304" pitchFamily="18" charset="0"/>
              </a:rPr>
              <a:t>извршења</a:t>
            </a:r>
            <a:r>
              <a:rPr lang="sr-Latn-CS">
                <a:latin typeface="Times New Roman" panose="02020603050405020304" pitchFamily="18" charset="0"/>
                <a:cs typeface="Times New Roman" panose="02020603050405020304" pitchFamily="18" charset="0"/>
              </a:rPr>
              <a:t> - </a:t>
            </a:r>
            <a:r>
              <a:rPr lang="ru-RU">
                <a:latin typeface="Times New Roman" panose="02020603050405020304" pitchFamily="18" charset="0"/>
                <a:cs typeface="Times New Roman" panose="02020603050405020304" pitchFamily="18" charset="0"/>
              </a:rPr>
              <a:t>када се одлука (на основу добијених </a:t>
            </a:r>
            <a:r>
              <a:rPr lang="sr-Latn-CS">
                <a:latin typeface="Times New Roman" panose="02020603050405020304" pitchFamily="18" charset="0"/>
                <a:cs typeface="Times New Roman" panose="02020603050405020304" pitchFamily="18" charset="0"/>
              </a:rPr>
              <a:t>решења) </a:t>
            </a:r>
            <a:r>
              <a:rPr lang="ru-RU">
                <a:latin typeface="Times New Roman" panose="02020603050405020304" pitchFamily="18" charset="0"/>
                <a:cs typeface="Times New Roman" panose="02020603050405020304" pitchFamily="18" charset="0"/>
              </a:rPr>
              <a:t>донесе</a:t>
            </a:r>
            <a:r>
              <a:rPr lang="sr-Cyrl-CS">
                <a:latin typeface="Times New Roman" panose="02020603050405020304" pitchFamily="18" charset="0"/>
                <a:cs typeface="Times New Roman" panose="02020603050405020304" pitchFamily="18" charset="0"/>
              </a:rPr>
              <a:t>,</a:t>
            </a:r>
            <a:r>
              <a:rPr lang="ru-RU">
                <a:latin typeface="Times New Roman" panose="02020603050405020304" pitchFamily="18" charset="0"/>
                <a:cs typeface="Times New Roman" panose="02020603050405020304" pitchFamily="18" charset="0"/>
              </a:rPr>
              <a:t> посебна </a:t>
            </a:r>
            <a:r>
              <a:rPr lang="sr-Latn-CS">
                <a:latin typeface="Times New Roman" panose="02020603050405020304" pitchFamily="18" charset="0"/>
                <a:cs typeface="Times New Roman" panose="02020603050405020304" pitchFamily="18" charset="0"/>
              </a:rPr>
              <a:t>пажња </a:t>
            </a:r>
            <a:r>
              <a:rPr lang="ru-RU">
                <a:latin typeface="Times New Roman" panose="02020603050405020304" pitchFamily="18" charset="0"/>
                <a:cs typeface="Times New Roman" panose="02020603050405020304" pitchFamily="18" charset="0"/>
              </a:rPr>
              <a:t>се мора посветити контроли њеног </a:t>
            </a:r>
            <a:r>
              <a:rPr lang="sr-Latn-CS">
                <a:latin typeface="Times New Roman" panose="02020603050405020304" pitchFamily="18" charset="0"/>
                <a:cs typeface="Times New Roman" panose="02020603050405020304" pitchFamily="18" charset="0"/>
              </a:rPr>
              <a:t>извршења</a:t>
            </a:r>
            <a:r>
              <a:rPr lang="ru-RU" smtClean="0">
                <a:latin typeface="Times New Roman" panose="02020603050405020304" pitchFamily="18" charset="0"/>
                <a:cs typeface="Times New Roman" panose="02020603050405020304" pitchFamily="18" charset="0"/>
              </a:rPr>
              <a:t>.</a:t>
            </a:r>
            <a:endParaRPr lang="en-US">
              <a:latin typeface="Times New Roman" panose="02020603050405020304" pitchFamily="18" charset="0"/>
              <a:cs typeface="Times New Roman" panose="02020603050405020304" pitchFamily="18" charset="0"/>
            </a:endParaRPr>
          </a:p>
          <a:p>
            <a:pPr marL="0" lvl="0" indent="0" algn="just">
              <a:buNone/>
            </a:pPr>
            <a:r>
              <a:rPr lang="ru-RU" smtClean="0">
                <a:latin typeface="Times New Roman" panose="02020603050405020304" pitchFamily="18" charset="0"/>
                <a:cs typeface="Times New Roman" panose="02020603050405020304" pitchFamily="18" charset="0"/>
              </a:rPr>
              <a:t>11. </a:t>
            </a:r>
            <a:r>
              <a:rPr lang="ru-RU" b="1" smtClean="0">
                <a:latin typeface="Times New Roman" panose="02020603050405020304" pitchFamily="18" charset="0"/>
                <a:cs typeface="Times New Roman" panose="02020603050405020304" pitchFamily="18" charset="0"/>
              </a:rPr>
              <a:t>Анализа </a:t>
            </a:r>
            <a:r>
              <a:rPr lang="ru-RU" b="1">
                <a:latin typeface="Times New Roman" panose="02020603050405020304" pitchFamily="18" charset="0"/>
                <a:cs typeface="Times New Roman" panose="02020603050405020304" pitchFamily="18" charset="0"/>
              </a:rPr>
              <a:t>последица тог </a:t>
            </a:r>
            <a:r>
              <a:rPr lang="sr-Latn-CS" b="1">
                <a:latin typeface="Times New Roman" panose="02020603050405020304" pitchFamily="18" charset="0"/>
                <a:cs typeface="Times New Roman" panose="02020603050405020304" pitchFamily="18" charset="0"/>
              </a:rPr>
              <a:t>извршења</a:t>
            </a:r>
            <a:r>
              <a:rPr lang="sr-Latn-CS">
                <a:latin typeface="Times New Roman" panose="02020603050405020304" pitchFamily="18" charset="0"/>
                <a:cs typeface="Times New Roman" panose="02020603050405020304" pitchFamily="18" charset="0"/>
              </a:rPr>
              <a:t> - </a:t>
            </a:r>
            <a:r>
              <a:rPr lang="ru-RU">
                <a:latin typeface="Times New Roman" panose="02020603050405020304" pitchFamily="18" charset="0"/>
                <a:cs typeface="Times New Roman" panose="02020603050405020304" pitchFamily="18" charset="0"/>
              </a:rPr>
              <a:t>сада је </a:t>
            </a:r>
            <a:r>
              <a:rPr lang="sr-Latn-CS">
                <a:latin typeface="Times New Roman" panose="02020603050405020304" pitchFamily="18" charset="0"/>
                <a:cs typeface="Times New Roman" panose="02020603050405020304" pitchFamily="18" charset="0"/>
              </a:rPr>
              <a:t>реч </a:t>
            </a:r>
            <a:r>
              <a:rPr lang="ru-RU">
                <a:latin typeface="Times New Roman" panose="02020603050405020304" pitchFamily="18" charset="0"/>
                <a:cs typeface="Times New Roman" panose="02020603050405020304" pitchFamily="18" charset="0"/>
              </a:rPr>
              <a:t>о конкретним последицама на реални проблем, када те последице могу бити не само ло</a:t>
            </a:r>
            <a:r>
              <a:rPr lang="sr-Cyrl-CS">
                <a:latin typeface="Times New Roman" panose="02020603050405020304" pitchFamily="18" charset="0"/>
                <a:cs typeface="Times New Roman" panose="02020603050405020304" pitchFamily="18" charset="0"/>
              </a:rPr>
              <a:t>ш</a:t>
            </a:r>
            <a:r>
              <a:rPr lang="ru-RU" smtClean="0">
                <a:latin typeface="Times New Roman" panose="02020603050405020304" pitchFamily="18" charset="0"/>
                <a:cs typeface="Times New Roman" panose="02020603050405020304" pitchFamily="18" charset="0"/>
              </a:rPr>
              <a:t>е</a:t>
            </a:r>
            <a:r>
              <a:rPr lang="en-US" smtClean="0">
                <a:latin typeface="Times New Roman" panose="02020603050405020304" pitchFamily="18" charset="0"/>
                <a:cs typeface="Times New Roman" panose="02020603050405020304" pitchFamily="18" charset="0"/>
              </a:rPr>
              <a:t>,</a:t>
            </a:r>
            <a:r>
              <a:rPr lang="ru-RU" smtClean="0">
                <a:latin typeface="Times New Roman" panose="02020603050405020304" pitchFamily="18" charset="0"/>
                <a:cs typeface="Times New Roman" panose="02020603050405020304" pitchFamily="18" charset="0"/>
              </a:rPr>
              <a:t> </a:t>
            </a:r>
            <a:r>
              <a:rPr lang="ru-RU">
                <a:latin typeface="Times New Roman" panose="02020603050405020304" pitchFamily="18" charset="0"/>
                <a:cs typeface="Times New Roman" panose="02020603050405020304" pitchFamily="18" charset="0"/>
              </a:rPr>
              <a:t>него и неисправљиве. И </a:t>
            </a:r>
            <a:r>
              <a:rPr lang="ru-RU" smtClean="0">
                <a:latin typeface="Times New Roman" panose="02020603050405020304" pitchFamily="18" charset="0"/>
                <a:cs typeface="Times New Roman" panose="02020603050405020304" pitchFamily="18" charset="0"/>
              </a:rPr>
              <a:t>тада </a:t>
            </a:r>
            <a:r>
              <a:rPr lang="ru-RU">
                <a:latin typeface="Times New Roman" panose="02020603050405020304" pitchFamily="18" charset="0"/>
                <a:cs typeface="Times New Roman" panose="02020603050405020304" pitchFamily="18" charset="0"/>
              </a:rPr>
              <a:t>треба </a:t>
            </a:r>
            <a:r>
              <a:rPr lang="sr-Latn-CS">
                <a:latin typeface="Times New Roman" panose="02020603050405020304" pitchFamily="18" charset="0"/>
                <a:cs typeface="Times New Roman" panose="02020603050405020304" pitchFamily="18" charset="0"/>
              </a:rPr>
              <a:t>вршити </a:t>
            </a:r>
            <a:r>
              <a:rPr lang="ru-RU">
                <a:latin typeface="Times New Roman" panose="02020603050405020304" pitchFamily="18" charset="0"/>
                <a:cs typeface="Times New Roman" panose="02020603050405020304" pitchFamily="18" charset="0"/>
              </a:rPr>
              <a:t>одређене анализе како се исте </a:t>
            </a:r>
            <a:r>
              <a:rPr lang="sr-Latn-CS">
                <a:latin typeface="Times New Roman" panose="02020603050405020304" pitchFamily="18" charset="0"/>
                <a:cs typeface="Times New Roman" panose="02020603050405020304" pitchFamily="18" charset="0"/>
              </a:rPr>
              <a:t>грешке </a:t>
            </a:r>
            <a:r>
              <a:rPr lang="ru-RU">
                <a:latin typeface="Times New Roman" panose="02020603050405020304" pitchFamily="18" charset="0"/>
                <a:cs typeface="Times New Roman" panose="02020603050405020304" pitchFamily="18" charset="0"/>
              </a:rPr>
              <a:t>не би понављале у некој сли</a:t>
            </a:r>
            <a:r>
              <a:rPr lang="sr-Cyrl-CS">
                <a:latin typeface="Times New Roman" panose="02020603050405020304" pitchFamily="18" charset="0"/>
                <a:cs typeface="Times New Roman" panose="02020603050405020304" pitchFamily="18" charset="0"/>
              </a:rPr>
              <a:t>ч</a:t>
            </a:r>
            <a:r>
              <a:rPr lang="ru-RU">
                <a:latin typeface="Times New Roman" panose="02020603050405020304" pitchFamily="18" charset="0"/>
                <a:cs typeface="Times New Roman" panose="02020603050405020304" pitchFamily="18" charset="0"/>
              </a:rPr>
              <a:t>ној ситуацији.</a:t>
            </a:r>
            <a:endParaRPr lang="en-US">
              <a:latin typeface="Times New Roman" panose="02020603050405020304" pitchFamily="18" charset="0"/>
              <a:cs typeface="Times New Roman" panose="02020603050405020304" pitchFamily="18" charset="0"/>
            </a:endParaRPr>
          </a:p>
          <a:p>
            <a:endParaRPr lang="en-US"/>
          </a:p>
        </p:txBody>
      </p:sp>
    </p:spTree>
    <p:extLst>
      <p:ext uri="{BB962C8B-B14F-4D97-AF65-F5344CB8AC3E}">
        <p14:creationId xmlns:p14="http://schemas.microsoft.com/office/powerpoint/2010/main" val="3437743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CS" sz="2400" b="1">
                <a:latin typeface="Times New Roman" panose="02020603050405020304" pitchFamily="18" charset="0"/>
                <a:cs typeface="Times New Roman" panose="02020603050405020304" pitchFamily="18" charset="0"/>
              </a:rPr>
              <a:t>Опште карактеристике одлука</a:t>
            </a:r>
            <a:endParaRPr lang="en-US" sz="2400"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marL="0" indent="0" algn="just">
              <a:buNone/>
            </a:pPr>
            <a:r>
              <a:rPr lang="ru-RU" sz="1700">
                <a:latin typeface="Times New Roman" panose="02020603050405020304" pitchFamily="18" charset="0"/>
                <a:cs typeface="Times New Roman" panose="02020603050405020304" pitchFamily="18" charset="0"/>
              </a:rPr>
              <a:t>Без обзира на </a:t>
            </a:r>
            <a:r>
              <a:rPr lang="sr-Latn-CS" sz="1700">
                <a:latin typeface="Times New Roman" panose="02020603050405020304" pitchFamily="18" charset="0"/>
                <a:cs typeface="Times New Roman" panose="02020603050405020304" pitchFamily="18" charset="0"/>
              </a:rPr>
              <a:t>начине доношења, </a:t>
            </a:r>
            <a:r>
              <a:rPr lang="ru-RU" sz="1700">
                <a:latin typeface="Times New Roman" panose="02020603050405020304" pitchFamily="18" charset="0"/>
                <a:cs typeface="Times New Roman" panose="02020603050405020304" pitchFamily="18" charset="0"/>
              </a:rPr>
              <a:t>свака одлука има </a:t>
            </a:r>
            <a:r>
              <a:rPr lang="ru-RU" sz="1700" smtClean="0">
                <a:latin typeface="Times New Roman" panose="02020603050405020304" pitchFamily="18" charset="0"/>
                <a:cs typeface="Times New Roman" panose="02020603050405020304" pitchFamily="18" charset="0"/>
              </a:rPr>
              <a:t>своје </a:t>
            </a:r>
            <a:r>
              <a:rPr lang="sr-Latn-CS" sz="1700">
                <a:latin typeface="Times New Roman" panose="02020603050405020304" pitchFamily="18" charset="0"/>
                <a:cs typeface="Times New Roman" panose="02020603050405020304" pitchFamily="18" charset="0"/>
              </a:rPr>
              <a:t>опште </a:t>
            </a:r>
            <a:r>
              <a:rPr lang="ru-RU" sz="1700">
                <a:latin typeface="Times New Roman" panose="02020603050405020304" pitchFamily="18" charset="0"/>
                <a:cs typeface="Times New Roman" panose="02020603050405020304" pitchFamily="18" charset="0"/>
              </a:rPr>
              <a:t>карактеристике везане за посматра</a:t>
            </a:r>
            <a:r>
              <a:rPr lang="sr-Cyrl-CS" sz="1700">
                <a:latin typeface="Times New Roman" panose="02020603050405020304" pitchFamily="18" charset="0"/>
                <a:cs typeface="Times New Roman" panose="02020603050405020304" pitchFamily="18" charset="0"/>
              </a:rPr>
              <a:t>ни</a:t>
            </a:r>
            <a:r>
              <a:rPr lang="ru-RU" sz="1700">
                <a:latin typeface="Times New Roman" panose="02020603050405020304" pitchFamily="18" charset="0"/>
                <a:cs typeface="Times New Roman" panose="02020603050405020304" pitchFamily="18" charset="0"/>
              </a:rPr>
              <a:t> проблем одлу</a:t>
            </a:r>
            <a:r>
              <a:rPr lang="sr-Cyrl-CS" sz="1700">
                <a:latin typeface="Times New Roman" panose="02020603050405020304" pitchFamily="18" charset="0"/>
                <a:cs typeface="Times New Roman" panose="02020603050405020304" pitchFamily="18" charset="0"/>
              </a:rPr>
              <a:t>ч</a:t>
            </a:r>
            <a:r>
              <a:rPr lang="ru-RU" sz="1700">
                <a:latin typeface="Times New Roman" panose="02020603050405020304" pitchFamily="18" charset="0"/>
                <a:cs typeface="Times New Roman" panose="02020603050405020304" pitchFamily="18" charset="0"/>
              </a:rPr>
              <a:t>ива</a:t>
            </a:r>
            <a:r>
              <a:rPr lang="sr-Cyrl-CS" sz="1700">
                <a:latin typeface="Times New Roman" panose="02020603050405020304" pitchFamily="18" charset="0"/>
                <a:cs typeface="Times New Roman" panose="02020603050405020304" pitchFamily="18" charset="0"/>
              </a:rPr>
              <a:t>њ</a:t>
            </a:r>
            <a:r>
              <a:rPr lang="ru-RU" sz="1700">
                <a:latin typeface="Times New Roman" panose="02020603050405020304" pitchFamily="18" charset="0"/>
                <a:cs typeface="Times New Roman" panose="02020603050405020304" pitchFamily="18" charset="0"/>
              </a:rPr>
              <a:t>а. </a:t>
            </a:r>
            <a:r>
              <a:rPr lang="sr-Cyrl-CS" sz="1700" smtClean="0">
                <a:latin typeface="Times New Roman" panose="02020603050405020304" pitchFamily="18" charset="0"/>
                <a:cs typeface="Times New Roman" panose="02020603050405020304" pitchFamily="18" charset="0"/>
              </a:rPr>
              <a:t>Реч </a:t>
            </a:r>
            <a:r>
              <a:rPr lang="sr-Cyrl-CS" sz="1700">
                <a:latin typeface="Times New Roman" panose="02020603050405020304" pitchFamily="18" charset="0"/>
                <a:cs typeface="Times New Roman" panose="02020603050405020304" pitchFamily="18" charset="0"/>
              </a:rPr>
              <a:t>је </a:t>
            </a:r>
            <a:r>
              <a:rPr lang="ru-RU" sz="1700">
                <a:latin typeface="Times New Roman" panose="02020603050405020304" pitchFamily="18" charset="0"/>
                <a:cs typeface="Times New Roman" panose="02020603050405020304" pitchFamily="18" charset="0"/>
              </a:rPr>
              <a:t>о три </a:t>
            </a:r>
            <a:r>
              <a:rPr lang="sr-Latn-CS" sz="1700">
                <a:latin typeface="Times New Roman" panose="02020603050405020304" pitchFamily="18" charset="0"/>
                <a:cs typeface="Times New Roman" panose="02020603050405020304" pitchFamily="18" charset="0"/>
              </a:rPr>
              <a:t>међузависне </a:t>
            </a:r>
            <a:r>
              <a:rPr lang="ru-RU" sz="1700">
                <a:latin typeface="Times New Roman" panose="02020603050405020304" pitchFamily="18" charset="0"/>
                <a:cs typeface="Times New Roman" panose="02020603050405020304" pitchFamily="18" charset="0"/>
              </a:rPr>
              <a:t>и рел</a:t>
            </a:r>
            <a:r>
              <a:rPr lang="sr-Cyrl-CS" sz="1700">
                <a:latin typeface="Times New Roman" panose="02020603050405020304" pitchFamily="18" charset="0"/>
                <a:cs typeface="Times New Roman" panose="02020603050405020304" pitchFamily="18" charset="0"/>
              </a:rPr>
              <a:t>евантне </a:t>
            </a:r>
            <a:r>
              <a:rPr lang="sr-Cyrl-CS" sz="1700" smtClean="0">
                <a:latin typeface="Times New Roman" panose="02020603050405020304" pitchFamily="18" charset="0"/>
                <a:cs typeface="Times New Roman" panose="02020603050405020304" pitchFamily="18" charset="0"/>
              </a:rPr>
              <a:t>карактеристике:  </a:t>
            </a:r>
          </a:p>
          <a:p>
            <a:pPr algn="just"/>
            <a:endParaRPr lang="sr-Cyrl-CS" sz="170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sr-Cyrl-CS" sz="1700" b="1" smtClean="0">
                <a:latin typeface="Times New Roman" panose="02020603050405020304" pitchFamily="18" charset="0"/>
                <a:cs typeface="Times New Roman" panose="02020603050405020304" pitchFamily="18" charset="0"/>
              </a:rPr>
              <a:t>В</a:t>
            </a:r>
            <a:r>
              <a:rPr lang="sr-Latn-CS" sz="1700" b="1">
                <a:latin typeface="Times New Roman" panose="02020603050405020304" pitchFamily="18" charset="0"/>
                <a:cs typeface="Times New Roman" panose="02020603050405020304" pitchFamily="18" charset="0"/>
              </a:rPr>
              <a:t>АЖНОСТ </a:t>
            </a:r>
            <a:r>
              <a:rPr lang="ru-RU" sz="1700" b="1">
                <a:latin typeface="Times New Roman" panose="02020603050405020304" pitchFamily="18" charset="0"/>
                <a:cs typeface="Times New Roman" panose="02020603050405020304" pitchFamily="18" charset="0"/>
              </a:rPr>
              <a:t>ОДЛУКЕ</a:t>
            </a:r>
            <a:r>
              <a:rPr lang="sr-Cyrl-CS" sz="1700">
                <a:latin typeface="Times New Roman" panose="02020603050405020304" pitchFamily="18" charset="0"/>
                <a:cs typeface="Times New Roman" panose="02020603050405020304" pitchFamily="18" charset="0"/>
              </a:rPr>
              <a:t> -</a:t>
            </a:r>
            <a:r>
              <a:rPr lang="ru-RU" sz="1700">
                <a:latin typeface="Times New Roman" panose="02020603050405020304" pitchFamily="18" charset="0"/>
                <a:cs typeface="Times New Roman" panose="02020603050405020304" pitchFamily="18" charset="0"/>
              </a:rPr>
              <a:t> Све одлуке немају исту </a:t>
            </a:r>
            <a:r>
              <a:rPr lang="sr-Latn-CS" sz="1700">
                <a:latin typeface="Times New Roman" panose="02020603050405020304" pitchFamily="18" charset="0"/>
                <a:cs typeface="Times New Roman" panose="02020603050405020304" pitchFamily="18" charset="0"/>
              </a:rPr>
              <a:t>важност</a:t>
            </a:r>
            <a:r>
              <a:rPr lang="sr-Cyrl-CS" sz="1700">
                <a:latin typeface="Times New Roman" panose="02020603050405020304" pitchFamily="18" charset="0"/>
                <a:cs typeface="Times New Roman" panose="02020603050405020304" pitchFamily="18" charset="0"/>
              </a:rPr>
              <a:t>, </a:t>
            </a:r>
            <a:r>
              <a:rPr lang="ru-RU" sz="1700">
                <a:latin typeface="Times New Roman" panose="02020603050405020304" pitchFamily="18" charset="0"/>
                <a:cs typeface="Times New Roman" panose="02020603050405020304" pitchFamily="18" charset="0"/>
              </a:rPr>
              <a:t>а и последице </a:t>
            </a:r>
            <a:r>
              <a:rPr lang="sr-Cyrl-CS" sz="1700">
                <a:latin typeface="Times New Roman" panose="02020603050405020304" pitchFamily="18" charset="0"/>
                <a:cs typeface="Times New Roman" panose="02020603050405020304" pitchFamily="18" charset="0"/>
              </a:rPr>
              <a:t>примене</a:t>
            </a:r>
            <a:r>
              <a:rPr lang="ru-RU" sz="1700">
                <a:latin typeface="Times New Roman" panose="02020603050405020304" pitchFamily="18" charset="0"/>
                <a:cs typeface="Times New Roman" panose="02020603050405020304" pitchFamily="18" charset="0"/>
              </a:rPr>
              <a:t> донетих одлука при </a:t>
            </a:r>
            <a:r>
              <a:rPr lang="sr-Latn-CS" sz="1700">
                <a:latin typeface="Times New Roman" panose="02020603050405020304" pitchFamily="18" charset="0"/>
                <a:cs typeface="Times New Roman" panose="02020603050405020304" pitchFamily="18" charset="0"/>
              </a:rPr>
              <a:t>решавању различитих </a:t>
            </a:r>
            <a:r>
              <a:rPr lang="ru-RU" sz="1700">
                <a:latin typeface="Times New Roman" panose="02020603050405020304" pitchFamily="18" charset="0"/>
                <a:cs typeface="Times New Roman" panose="02020603050405020304" pitchFamily="18" charset="0"/>
              </a:rPr>
              <a:t>економских</a:t>
            </a:r>
            <a:r>
              <a:rPr lang="sr-Cyrl-CS" sz="1700">
                <a:latin typeface="Times New Roman" panose="02020603050405020304" pitchFamily="18" charset="0"/>
                <a:cs typeface="Times New Roman" panose="02020603050405020304" pitchFamily="18" charset="0"/>
              </a:rPr>
              <a:t>, </a:t>
            </a:r>
            <a:r>
              <a:rPr lang="sr-Latn-CS" sz="1700">
                <a:latin typeface="Times New Roman" panose="02020603050405020304" pitchFamily="18" charset="0"/>
                <a:cs typeface="Times New Roman" panose="02020603050405020304" pitchFamily="18" charset="0"/>
              </a:rPr>
              <a:t>технолошких, </a:t>
            </a:r>
            <a:r>
              <a:rPr lang="ru-RU" sz="1700">
                <a:latin typeface="Times New Roman" panose="02020603050405020304" pitchFamily="18" charset="0"/>
                <a:cs typeface="Times New Roman" panose="02020603050405020304" pitchFamily="18" charset="0"/>
              </a:rPr>
              <a:t>социјалних и </a:t>
            </a:r>
            <a:r>
              <a:rPr lang="sr-Latn-CS" sz="1700">
                <a:latin typeface="Times New Roman" panose="02020603050405020304" pitchFamily="18" charset="0"/>
                <a:cs typeface="Times New Roman" panose="02020603050405020304" pitchFamily="18" charset="0"/>
              </a:rPr>
              <a:t>сличних </a:t>
            </a:r>
            <a:r>
              <a:rPr lang="ru-RU" sz="1700">
                <a:latin typeface="Times New Roman" panose="02020603050405020304" pitchFamily="18" charset="0"/>
                <a:cs typeface="Times New Roman" panose="02020603050405020304" pitchFamily="18" charset="0"/>
              </a:rPr>
              <a:t>проблем</a:t>
            </a:r>
            <a:r>
              <a:rPr lang="sr-Cyrl-CS" sz="1700">
                <a:latin typeface="Times New Roman" panose="02020603050405020304" pitchFamily="18" charset="0"/>
                <a:cs typeface="Times New Roman" panose="02020603050405020304" pitchFamily="18" charset="0"/>
              </a:rPr>
              <a:t>а</a:t>
            </a:r>
            <a:r>
              <a:rPr lang="ru-RU" sz="1700">
                <a:latin typeface="Times New Roman" panose="02020603050405020304" pitchFamily="18" charset="0"/>
                <a:cs typeface="Times New Roman" panose="02020603050405020304" pitchFamily="18" charset="0"/>
              </a:rPr>
              <a:t> сасвим сигурно немају увек исту </a:t>
            </a:r>
            <a:r>
              <a:rPr lang="sr-Latn-CS" sz="1700">
                <a:latin typeface="Times New Roman" panose="02020603050405020304" pitchFamily="18" charset="0"/>
                <a:cs typeface="Times New Roman" panose="02020603050405020304" pitchFamily="18" charset="0"/>
              </a:rPr>
              <a:t>тежину. </a:t>
            </a:r>
            <a:r>
              <a:rPr lang="sr-Cyrl-RS" sz="1700">
                <a:latin typeface="Times New Roman" panose="02020603050405020304" pitchFamily="18" charset="0"/>
                <a:cs typeface="Times New Roman" panose="02020603050405020304" pitchFamily="18" charset="0"/>
              </a:rPr>
              <a:t>З</a:t>
            </a:r>
            <a:r>
              <a:rPr lang="ru-RU" sz="1700" smtClean="0">
                <a:latin typeface="Times New Roman" panose="02020603050405020304" pitchFamily="18" charset="0"/>
                <a:cs typeface="Times New Roman" panose="02020603050405020304" pitchFamily="18" charset="0"/>
              </a:rPr>
              <a:t>бог </a:t>
            </a:r>
            <a:r>
              <a:rPr lang="ru-RU" sz="1700">
                <a:latin typeface="Times New Roman" panose="02020603050405020304" pitchFamily="18" charset="0"/>
                <a:cs typeface="Times New Roman" panose="02020603050405020304" pitchFamily="18" charset="0"/>
              </a:rPr>
              <a:t>тога </a:t>
            </a:r>
            <a:r>
              <a:rPr lang="ru-RU" sz="1700" smtClean="0">
                <a:latin typeface="Times New Roman" panose="02020603050405020304" pitchFamily="18" charset="0"/>
                <a:cs typeface="Times New Roman" panose="02020603050405020304" pitchFamily="18" charset="0"/>
              </a:rPr>
              <a:t>се и </a:t>
            </a:r>
            <a:r>
              <a:rPr lang="sr-Latn-CS" sz="1700">
                <a:latin typeface="Times New Roman" panose="02020603050405020304" pitchFamily="18" charset="0"/>
                <a:cs typeface="Times New Roman" panose="02020603050405020304" pitchFamily="18" charset="0"/>
              </a:rPr>
              <a:t>начини доношења </a:t>
            </a:r>
            <a:r>
              <a:rPr lang="ru-RU" sz="1700" smtClean="0">
                <a:latin typeface="Times New Roman" panose="02020603050405020304" pitchFamily="18" charset="0"/>
                <a:cs typeface="Times New Roman" panose="02020603050405020304" pitchFamily="18" charset="0"/>
              </a:rPr>
              <a:t>одлука разликују </a:t>
            </a:r>
            <a:r>
              <a:rPr lang="ru-RU" sz="1700">
                <a:latin typeface="Times New Roman" panose="02020603050405020304" pitchFamily="18" charset="0"/>
                <a:cs typeface="Times New Roman" panose="02020603050405020304" pitchFamily="18" charset="0"/>
              </a:rPr>
              <a:t>од </a:t>
            </a:r>
            <a:r>
              <a:rPr lang="sr-Latn-CS" sz="1700">
                <a:latin typeface="Times New Roman" panose="02020603050405020304" pitchFamily="18" charset="0"/>
                <a:cs typeface="Times New Roman" panose="02020603050405020304" pitchFamily="18" charset="0"/>
              </a:rPr>
              <a:t>случаја </a:t>
            </a:r>
            <a:r>
              <a:rPr lang="ru-RU" sz="1700">
                <a:latin typeface="Times New Roman" panose="02020603050405020304" pitchFamily="18" charset="0"/>
                <a:cs typeface="Times New Roman" panose="02020603050405020304" pitchFamily="18" charset="0"/>
              </a:rPr>
              <a:t>до </a:t>
            </a:r>
            <a:r>
              <a:rPr lang="sr-Latn-CS" sz="1700">
                <a:latin typeface="Times New Roman" panose="02020603050405020304" pitchFamily="18" charset="0"/>
                <a:cs typeface="Times New Roman" panose="02020603050405020304" pitchFamily="18" charset="0"/>
              </a:rPr>
              <a:t>случаја, </a:t>
            </a:r>
            <a:r>
              <a:rPr lang="ru-RU" sz="1700">
                <a:latin typeface="Times New Roman" panose="02020603050405020304" pitchFamily="18" charset="0"/>
                <a:cs typeface="Times New Roman" panose="02020603050405020304" pitchFamily="18" charset="0"/>
              </a:rPr>
              <a:t>као и методе које се то</a:t>
            </a:r>
            <a:r>
              <a:rPr lang="sr-Cyrl-CS" sz="1700">
                <a:latin typeface="Times New Roman" panose="02020603050405020304" pitchFamily="18" charset="0"/>
                <a:cs typeface="Times New Roman" panose="02020603050405020304" pitchFamily="18" charset="0"/>
              </a:rPr>
              <a:t>м</a:t>
            </a:r>
            <a:r>
              <a:rPr lang="ru-RU" sz="1700">
                <a:latin typeface="Times New Roman" panose="02020603050405020304" pitchFamily="18" charset="0"/>
                <a:cs typeface="Times New Roman" panose="02020603050405020304" pitchFamily="18" charset="0"/>
              </a:rPr>
              <a:t> п</a:t>
            </a:r>
            <a:r>
              <a:rPr lang="sr-Cyrl-CS" sz="1700">
                <a:latin typeface="Times New Roman" panose="02020603050405020304" pitchFamily="18" charset="0"/>
                <a:cs typeface="Times New Roman" panose="02020603050405020304" pitchFamily="18" charset="0"/>
              </a:rPr>
              <a:t>ри</a:t>
            </a:r>
            <a:r>
              <a:rPr lang="ru-RU" sz="1700">
                <a:latin typeface="Times New Roman" panose="02020603050405020304" pitchFamily="18" charset="0"/>
                <a:cs typeface="Times New Roman" panose="02020603050405020304" pitchFamily="18" charset="0"/>
              </a:rPr>
              <a:t>ликом ко</a:t>
            </a:r>
            <a:r>
              <a:rPr lang="sr-Cyrl-CS" sz="1700">
                <a:latin typeface="Times New Roman" panose="02020603050405020304" pitchFamily="18" charset="0"/>
                <a:cs typeface="Times New Roman" panose="02020603050405020304" pitchFamily="18" charset="0"/>
              </a:rPr>
              <a:t>ри</a:t>
            </a:r>
            <a:r>
              <a:rPr lang="ru-RU" sz="1700">
                <a:latin typeface="Times New Roman" panose="02020603050405020304" pitchFamily="18" charset="0"/>
                <a:cs typeface="Times New Roman" panose="02020603050405020304" pitchFamily="18" charset="0"/>
              </a:rPr>
              <a:t>сте. </a:t>
            </a:r>
            <a:endParaRPr lang="ru-RU" sz="170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ru-RU" sz="1700" b="1">
                <a:latin typeface="Times New Roman" panose="02020603050405020304" pitchFamily="18" charset="0"/>
                <a:cs typeface="Times New Roman" panose="02020603050405020304" pitchFamily="18" charset="0"/>
              </a:rPr>
              <a:t>ВРЕМЕ И </a:t>
            </a:r>
            <a:r>
              <a:rPr lang="sr-Latn-CS" sz="1700" b="1">
                <a:latin typeface="Times New Roman" panose="02020603050405020304" pitchFamily="18" charset="0"/>
                <a:cs typeface="Times New Roman" panose="02020603050405020304" pitchFamily="18" charset="0"/>
              </a:rPr>
              <a:t>ТРОШКОВИ</a:t>
            </a:r>
            <a:r>
              <a:rPr lang="sr-Latn-CS" sz="1700">
                <a:latin typeface="Times New Roman" panose="02020603050405020304" pitchFamily="18" charset="0"/>
                <a:cs typeface="Times New Roman" panose="02020603050405020304" pitchFamily="18" charset="0"/>
              </a:rPr>
              <a:t> </a:t>
            </a:r>
            <a:r>
              <a:rPr lang="ru-RU" sz="1700">
                <a:latin typeface="Times New Roman" panose="02020603050405020304" pitchFamily="18" charset="0"/>
                <a:cs typeface="Times New Roman" panose="02020603050405020304" pitchFamily="18" charset="0"/>
              </a:rPr>
              <a:t>(везани за </a:t>
            </a:r>
            <a:r>
              <a:rPr lang="sr-Latn-CS" sz="1700">
                <a:latin typeface="Times New Roman" panose="02020603050405020304" pitchFamily="18" charset="0"/>
                <a:cs typeface="Times New Roman" panose="02020603050405020304" pitchFamily="18" charset="0"/>
              </a:rPr>
              <a:t>доношење </a:t>
            </a:r>
            <a:r>
              <a:rPr lang="ru-RU" sz="1700">
                <a:latin typeface="Times New Roman" panose="02020603050405020304" pitchFamily="18" charset="0"/>
                <a:cs typeface="Times New Roman" panose="02020603050405020304" pitchFamily="18" charset="0"/>
              </a:rPr>
              <a:t>одлуке)</a:t>
            </a:r>
            <a:r>
              <a:rPr lang="sr-Cyrl-CS" sz="1700">
                <a:latin typeface="Times New Roman" panose="02020603050405020304" pitchFamily="18" charset="0"/>
                <a:cs typeface="Times New Roman" panose="02020603050405020304" pitchFamily="18" charset="0"/>
              </a:rPr>
              <a:t> - </a:t>
            </a:r>
            <a:r>
              <a:rPr lang="ru-RU" sz="1700">
                <a:latin typeface="Times New Roman" panose="02020603050405020304" pitchFamily="18" charset="0"/>
                <a:cs typeface="Times New Roman" panose="02020603050405020304" pitchFamily="18" charset="0"/>
              </a:rPr>
              <a:t>Време и </a:t>
            </a:r>
            <a:r>
              <a:rPr lang="sr-Latn-CS" sz="1700">
                <a:latin typeface="Times New Roman" panose="02020603050405020304" pitchFamily="18" charset="0"/>
                <a:cs typeface="Times New Roman" panose="02020603050405020304" pitchFamily="18" charset="0"/>
              </a:rPr>
              <a:t>трошкови </a:t>
            </a:r>
            <a:r>
              <a:rPr lang="ru-RU" sz="1700">
                <a:latin typeface="Times New Roman" panose="02020603050405020304" pitchFamily="18" charset="0"/>
                <a:cs typeface="Times New Roman" panose="02020603050405020304" pitchFamily="18" charset="0"/>
              </a:rPr>
              <a:t>су као карактеристике сваке одлуке изузетно </a:t>
            </a:r>
            <a:r>
              <a:rPr lang="sr-Latn-CS" sz="1700">
                <a:latin typeface="Times New Roman" panose="02020603050405020304" pitchFamily="18" charset="0"/>
                <a:cs typeface="Times New Roman" panose="02020603050405020304" pitchFamily="18" charset="0"/>
              </a:rPr>
              <a:t>значајни. </a:t>
            </a:r>
            <a:r>
              <a:rPr lang="ru-RU" sz="1700">
                <a:latin typeface="Times New Roman" panose="02020603050405020304" pitchFamily="18" charset="0"/>
                <a:cs typeface="Times New Roman" panose="02020603050405020304" pitchFamily="18" charset="0"/>
              </a:rPr>
              <a:t>Одлуке се морају доносити на време</a:t>
            </a:r>
            <a:r>
              <a:rPr lang="sr-Cyrl-CS" sz="1700">
                <a:latin typeface="Times New Roman" panose="02020603050405020304" pitchFamily="18" charset="0"/>
                <a:cs typeface="Times New Roman" panose="02020603050405020304" pitchFamily="18" charset="0"/>
              </a:rPr>
              <a:t>,</a:t>
            </a:r>
            <a:r>
              <a:rPr lang="ru-RU" sz="1700">
                <a:latin typeface="Times New Roman" panose="02020603050405020304" pitchFamily="18" charset="0"/>
                <a:cs typeface="Times New Roman" panose="02020603050405020304" pitchFamily="18" charset="0"/>
              </a:rPr>
              <a:t> а период њиховог п</a:t>
            </a:r>
            <a:r>
              <a:rPr lang="sr-Cyrl-CS" sz="1700">
                <a:latin typeface="Times New Roman" panose="02020603050405020304" pitchFamily="18" charset="0"/>
                <a:cs typeface="Times New Roman" panose="02020603050405020304" pitchFamily="18" charset="0"/>
              </a:rPr>
              <a:t>ри</a:t>
            </a:r>
            <a:r>
              <a:rPr lang="ru-RU" sz="1700">
                <a:latin typeface="Times New Roman" panose="02020603050405020304" pitchFamily="18" charset="0"/>
                <a:cs typeface="Times New Roman" panose="02020603050405020304" pitchFamily="18" charset="0"/>
              </a:rPr>
              <a:t>премања и доно</a:t>
            </a:r>
            <a:r>
              <a:rPr lang="sr-Cyrl-CS" sz="1700">
                <a:latin typeface="Times New Roman" panose="02020603050405020304" pitchFamily="18" charset="0"/>
                <a:cs typeface="Times New Roman" panose="02020603050405020304" pitchFamily="18" charset="0"/>
              </a:rPr>
              <a:t>ш</a:t>
            </a:r>
            <a:r>
              <a:rPr lang="ru-RU" sz="1700">
                <a:latin typeface="Times New Roman" panose="02020603050405020304" pitchFamily="18" charset="0"/>
                <a:cs typeface="Times New Roman" panose="02020603050405020304" pitchFamily="18" charset="0"/>
              </a:rPr>
              <a:t>ења не сме бити нерационално дуг. Сли</a:t>
            </a:r>
            <a:r>
              <a:rPr lang="sr-Cyrl-CS" sz="1700">
                <a:latin typeface="Times New Roman" panose="02020603050405020304" pitchFamily="18" charset="0"/>
                <a:cs typeface="Times New Roman" panose="02020603050405020304" pitchFamily="18" charset="0"/>
              </a:rPr>
              <a:t>ч</a:t>
            </a:r>
            <a:r>
              <a:rPr lang="ru-RU" sz="1700">
                <a:latin typeface="Times New Roman" panose="02020603050405020304" pitchFamily="18" charset="0"/>
                <a:cs typeface="Times New Roman" panose="02020603050405020304" pitchFamily="18" charset="0"/>
              </a:rPr>
              <a:t>не констатације се односе и на </a:t>
            </a:r>
            <a:r>
              <a:rPr lang="sr-Latn-CS" sz="1700">
                <a:latin typeface="Times New Roman" panose="02020603050405020304" pitchFamily="18" charset="0"/>
                <a:cs typeface="Times New Roman" panose="02020603050405020304" pitchFamily="18" charset="0"/>
              </a:rPr>
              <a:t>трошкове. </a:t>
            </a:r>
            <a:r>
              <a:rPr lang="ru-RU" sz="1700">
                <a:latin typeface="Times New Roman" panose="02020603050405020304" pitchFamily="18" charset="0"/>
                <a:cs typeface="Times New Roman" panose="02020603050405020304" pitchFamily="18" charset="0"/>
              </a:rPr>
              <a:t>Вредност одлуке свакако не сме бити мања од </a:t>
            </a:r>
            <a:r>
              <a:rPr lang="sr-Latn-CS" sz="1700">
                <a:latin typeface="Times New Roman" panose="02020603050405020304" pitchFamily="18" charset="0"/>
                <a:cs typeface="Times New Roman" panose="02020603050405020304" pitchFamily="18" charset="0"/>
              </a:rPr>
              <a:t>трошкова </a:t>
            </a:r>
            <a:r>
              <a:rPr lang="ru-RU" sz="1700">
                <a:latin typeface="Times New Roman" panose="02020603050405020304" pitchFamily="18" charset="0"/>
                <a:cs typeface="Times New Roman" panose="02020603050405020304" pitchFamily="18" charset="0"/>
              </a:rPr>
              <a:t>насталих при њеном </a:t>
            </a:r>
            <a:r>
              <a:rPr lang="sr-Latn-CS" sz="1700">
                <a:latin typeface="Times New Roman" panose="02020603050405020304" pitchFamily="18" charset="0"/>
                <a:cs typeface="Times New Roman" panose="02020603050405020304" pitchFamily="18" charset="0"/>
              </a:rPr>
              <a:t>доношењу</a:t>
            </a:r>
            <a:r>
              <a:rPr lang="sr-Cyrl-CS" sz="1700">
                <a:latin typeface="Times New Roman" panose="02020603050405020304" pitchFamily="18" charset="0"/>
                <a:cs typeface="Times New Roman" panose="02020603050405020304" pitchFamily="18" charset="0"/>
              </a:rPr>
              <a:t>, </a:t>
            </a:r>
            <a:r>
              <a:rPr lang="ru-RU" sz="1700">
                <a:latin typeface="Times New Roman" panose="02020603050405020304" pitchFamily="18" charset="0"/>
                <a:cs typeface="Times New Roman" panose="02020603050405020304" pitchFamily="18" charset="0"/>
              </a:rPr>
              <a:t>али са </a:t>
            </a:r>
            <a:r>
              <a:rPr lang="sr-Latn-CS" sz="1700">
                <a:latin typeface="Times New Roman" panose="02020603050405020304" pitchFamily="18" charset="0"/>
                <a:cs typeface="Times New Roman" panose="02020603050405020304" pitchFamily="18" charset="0"/>
              </a:rPr>
              <a:t>кључном </a:t>
            </a:r>
            <a:r>
              <a:rPr lang="ru-RU" sz="1700">
                <a:latin typeface="Times New Roman" panose="02020603050405020304" pitchFamily="18" charset="0"/>
                <a:cs typeface="Times New Roman" panose="02020603050405020304" pitchFamily="18" charset="0"/>
              </a:rPr>
              <a:t>напоменом да је цена </a:t>
            </a:r>
            <a:r>
              <a:rPr lang="sr-Latn-CS" sz="1700">
                <a:latin typeface="Times New Roman" panose="02020603050405020304" pitchFamily="18" charset="0"/>
                <a:cs typeface="Times New Roman" panose="02020603050405020304" pitchFamily="18" charset="0"/>
              </a:rPr>
              <a:t>погрешне </a:t>
            </a:r>
            <a:r>
              <a:rPr lang="ru-RU" sz="1700">
                <a:latin typeface="Times New Roman" panose="02020603050405020304" pitchFamily="18" charset="0"/>
                <a:cs typeface="Times New Roman" panose="02020603050405020304" pitchFamily="18" charset="0"/>
              </a:rPr>
              <a:t>одлуке ипак </a:t>
            </a:r>
            <a:r>
              <a:rPr lang="sr-Latn-CS" sz="1700">
                <a:latin typeface="Times New Roman" panose="02020603050405020304" pitchFamily="18" charset="0"/>
                <a:cs typeface="Times New Roman" panose="02020603050405020304" pitchFamily="18" charset="0"/>
              </a:rPr>
              <a:t>највећа.</a:t>
            </a:r>
            <a:endParaRPr lang="en-US" sz="1700">
              <a:latin typeface="Times New Roman" panose="02020603050405020304" pitchFamily="18" charset="0"/>
              <a:cs typeface="Times New Roman" panose="02020603050405020304" pitchFamily="18" charset="0"/>
            </a:endParaRPr>
          </a:p>
          <a:p>
            <a:pPr algn="just">
              <a:lnSpc>
                <a:spcPct val="100000"/>
              </a:lnSpc>
              <a:spcBef>
                <a:spcPts val="0"/>
              </a:spcBef>
            </a:pPr>
            <a:r>
              <a:rPr lang="ru-RU" sz="1700" b="1">
                <a:latin typeface="Times New Roman" panose="02020603050405020304" pitchFamily="18" charset="0"/>
                <a:cs typeface="Times New Roman" panose="02020603050405020304" pitchFamily="18" charset="0"/>
              </a:rPr>
              <a:t>СТЕПЕН </a:t>
            </a:r>
            <a:r>
              <a:rPr lang="sr-Latn-CS" sz="1700" b="1">
                <a:latin typeface="Times New Roman" panose="02020603050405020304" pitchFamily="18" charset="0"/>
                <a:cs typeface="Times New Roman" panose="02020603050405020304" pitchFamily="18" charset="0"/>
              </a:rPr>
              <a:t>СЛОЖЕНОСТИ</a:t>
            </a:r>
            <a:r>
              <a:rPr lang="sr-Cyrl-CS" sz="1700">
                <a:latin typeface="Times New Roman" panose="02020603050405020304" pitchFamily="18" charset="0"/>
                <a:cs typeface="Times New Roman" panose="02020603050405020304" pitchFamily="18" charset="0"/>
              </a:rPr>
              <a:t> - </a:t>
            </a:r>
            <a:r>
              <a:rPr lang="ru-RU" sz="1700">
                <a:latin typeface="Times New Roman" panose="02020603050405020304" pitchFamily="18" charset="0"/>
                <a:cs typeface="Times New Roman" panose="02020603050405020304" pitchFamily="18" charset="0"/>
              </a:rPr>
              <a:t>Степен </a:t>
            </a:r>
            <a:r>
              <a:rPr lang="sr-Latn-CS" sz="1700">
                <a:latin typeface="Times New Roman" panose="02020603050405020304" pitchFamily="18" charset="0"/>
                <a:cs typeface="Times New Roman" panose="02020603050405020304" pitchFamily="18" charset="0"/>
              </a:rPr>
              <a:t>сложености </a:t>
            </a:r>
            <a:r>
              <a:rPr lang="ru-RU" sz="1700">
                <a:latin typeface="Times New Roman" panose="02020603050405020304" pitchFamily="18" charset="0"/>
                <a:cs typeface="Times New Roman" panose="02020603050405020304" pitchFamily="18" charset="0"/>
              </a:rPr>
              <a:t>сваке одлуке расте</a:t>
            </a:r>
            <a:r>
              <a:rPr lang="sr-Cyrl-CS" sz="1700">
                <a:latin typeface="Times New Roman" panose="02020603050405020304" pitchFamily="18" charset="0"/>
                <a:cs typeface="Times New Roman" panose="02020603050405020304" pitchFamily="18" charset="0"/>
              </a:rPr>
              <a:t>,</a:t>
            </a:r>
            <a:r>
              <a:rPr lang="ru-RU" sz="1700">
                <a:latin typeface="Times New Roman" panose="02020603050405020304" pitchFamily="18" charset="0"/>
                <a:cs typeface="Times New Roman" panose="02020603050405020304" pitchFamily="18" charset="0"/>
              </a:rPr>
              <a:t> ако је за њено </a:t>
            </a:r>
            <a:r>
              <a:rPr lang="sr-Latn-CS" sz="1700">
                <a:latin typeface="Times New Roman" panose="02020603050405020304" pitchFamily="18" charset="0"/>
                <a:cs typeface="Times New Roman" panose="02020603050405020304" pitchFamily="18" charset="0"/>
              </a:rPr>
              <a:t>доношење потребно: </a:t>
            </a:r>
            <a:r>
              <a:rPr lang="ru-RU" sz="1700">
                <a:latin typeface="Times New Roman" panose="02020603050405020304" pitchFamily="18" charset="0"/>
                <a:cs typeface="Times New Roman" panose="02020603050405020304" pitchFamily="18" charset="0"/>
              </a:rPr>
              <a:t>разматрати </a:t>
            </a:r>
            <a:r>
              <a:rPr lang="sr-Latn-CS" sz="1700">
                <a:latin typeface="Times New Roman" panose="02020603050405020304" pitchFamily="18" charset="0"/>
                <a:cs typeface="Times New Roman" panose="02020603050405020304" pitchFamily="18" charset="0"/>
              </a:rPr>
              <a:t>већи </a:t>
            </a:r>
            <a:r>
              <a:rPr lang="ru-RU" sz="1700">
                <a:latin typeface="Times New Roman" panose="02020603050405020304" pitchFamily="18" charset="0"/>
                <a:cs typeface="Times New Roman" panose="02020603050405020304" pitchFamily="18" charset="0"/>
              </a:rPr>
              <a:t>број променљивих (битних за проблем)</a:t>
            </a:r>
            <a:r>
              <a:rPr lang="sr-Cyrl-CS" sz="1700">
                <a:latin typeface="Times New Roman" panose="02020603050405020304" pitchFamily="18" charset="0"/>
                <a:cs typeface="Times New Roman" panose="02020603050405020304" pitchFamily="18" charset="0"/>
              </a:rPr>
              <a:t>, </a:t>
            </a:r>
            <a:r>
              <a:rPr lang="ru-RU" sz="1700">
                <a:latin typeface="Times New Roman" panose="02020603050405020304" pitchFamily="18" charset="0"/>
                <a:cs typeface="Times New Roman" panose="02020603050405020304" pitchFamily="18" charset="0"/>
              </a:rPr>
              <a:t>радити са строго зависним променљивама и користити некомплетне или непоуздане податке који описују променљиве.</a:t>
            </a:r>
            <a:endParaRPr lang="en-US" sz="1700">
              <a:latin typeface="Times New Roman" panose="02020603050405020304" pitchFamily="18" charset="0"/>
              <a:cs typeface="Times New Roman" panose="02020603050405020304" pitchFamily="18" charset="0"/>
            </a:endParaRPr>
          </a:p>
          <a:p>
            <a:pPr lvl="0" algn="just">
              <a:lnSpc>
                <a:spcPct val="100000"/>
              </a:lnSpc>
              <a:spcBef>
                <a:spcPts val="0"/>
              </a:spcBef>
            </a:pPr>
            <a:endParaRPr lang="en-US">
              <a:latin typeface="Times New Roman" panose="02020603050405020304" pitchFamily="18" charset="0"/>
              <a:cs typeface="Times New Roman" panose="02020603050405020304" pitchFamily="18" charset="0"/>
            </a:endParaRPr>
          </a:p>
          <a:p>
            <a:endParaRPr lang="en-US"/>
          </a:p>
        </p:txBody>
      </p:sp>
      <p:pic>
        <p:nvPicPr>
          <p:cNvPr id="4" name="Picture 3"/>
          <p:cNvPicPr>
            <a:picLocks noChangeAspect="1"/>
          </p:cNvPicPr>
          <p:nvPr/>
        </p:nvPicPr>
        <p:blipFill>
          <a:blip r:embed="rId2"/>
          <a:stretch>
            <a:fillRect/>
          </a:stretch>
        </p:blipFill>
        <p:spPr>
          <a:xfrm>
            <a:off x="7242082" y="243476"/>
            <a:ext cx="1961905" cy="1466667"/>
          </a:xfrm>
          <a:prstGeom prst="rect">
            <a:avLst/>
          </a:prstGeom>
        </p:spPr>
      </p:pic>
    </p:spTree>
    <p:extLst>
      <p:ext uri="{BB962C8B-B14F-4D97-AF65-F5344CB8AC3E}">
        <p14:creationId xmlns:p14="http://schemas.microsoft.com/office/powerpoint/2010/main" val="19216811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400" b="1" smtClean="0">
                <a:latin typeface="Times New Roman" panose="02020603050405020304" pitchFamily="18" charset="0"/>
                <a:cs typeface="Times New Roman" panose="02020603050405020304" pitchFamily="18" charset="0"/>
              </a:rPr>
              <a:t>Модели и моделирање</a:t>
            </a:r>
            <a:endParaRPr lang="en-US" sz="2400"/>
          </a:p>
        </p:txBody>
      </p:sp>
      <p:sp>
        <p:nvSpPr>
          <p:cNvPr id="3" name="Content Placeholder 2"/>
          <p:cNvSpPr>
            <a:spLocks noGrp="1"/>
          </p:cNvSpPr>
          <p:nvPr>
            <p:ph idx="1"/>
          </p:nvPr>
        </p:nvSpPr>
        <p:spPr>
          <a:xfrm>
            <a:off x="677334" y="1547747"/>
            <a:ext cx="8596668" cy="3880773"/>
          </a:xfrm>
        </p:spPr>
        <p:txBody>
          <a:bodyPr>
            <a:noAutofit/>
          </a:bodyPr>
          <a:lstStyle/>
          <a:p>
            <a:pPr marL="0" indent="0" algn="just">
              <a:buNone/>
            </a:pPr>
            <a:r>
              <a:rPr lang="sr-Cyrl-CS" sz="1600">
                <a:latin typeface="Times New Roman" panose="02020603050405020304" pitchFamily="18" charset="0"/>
                <a:cs typeface="Times New Roman" panose="02020603050405020304" pitchFamily="18" charset="0"/>
              </a:rPr>
              <a:t> </a:t>
            </a:r>
            <a:r>
              <a:rPr lang="en-US" smtClean="0">
                <a:latin typeface="Times New Roman" panose="02020603050405020304" pitchFamily="18" charset="0"/>
                <a:cs typeface="Times New Roman" panose="02020603050405020304" pitchFamily="18" charset="0"/>
              </a:rPr>
              <a:t>Једна </a:t>
            </a:r>
            <a:r>
              <a:rPr lang="en-US">
                <a:latin typeface="Times New Roman" panose="02020603050405020304" pitchFamily="18" charset="0"/>
                <a:cs typeface="Times New Roman" panose="02020603050405020304" pitchFamily="18" charset="0"/>
              </a:rPr>
              <a:t>од фаза у процесу доношења одлуке припада и формирању модела </a:t>
            </a:r>
            <a:r>
              <a:rPr lang="en-US" smtClean="0">
                <a:latin typeface="Times New Roman" panose="02020603050405020304" pitchFamily="18" charset="0"/>
                <a:cs typeface="Times New Roman" panose="02020603050405020304" pitchFamily="18" charset="0"/>
              </a:rPr>
              <a:t>(</a:t>
            </a:r>
            <a:r>
              <a:rPr lang="sr-Cyrl-RS" smtClean="0">
                <a:latin typeface="Times New Roman" panose="02020603050405020304" pitchFamily="18" charset="0"/>
                <a:cs typeface="Times New Roman" panose="02020603050405020304" pitchFamily="18" charset="0"/>
              </a:rPr>
              <a:t>моделирању) </a:t>
            </a:r>
            <a:r>
              <a:rPr lang="en-US" smtClean="0">
                <a:latin typeface="Times New Roman" panose="02020603050405020304" pitchFamily="18" charset="0"/>
                <a:cs typeface="Times New Roman" panose="02020603050405020304" pitchFamily="18" charset="0"/>
              </a:rPr>
              <a:t>за </a:t>
            </a:r>
            <a:r>
              <a:rPr lang="en-US">
                <a:latin typeface="Times New Roman" panose="02020603050405020304" pitchFamily="18" charset="0"/>
                <a:cs typeface="Times New Roman" panose="02020603050405020304" pitchFamily="18" charset="0"/>
              </a:rPr>
              <a:t>проблеме који се решавају</a:t>
            </a:r>
            <a:r>
              <a:rPr lang="en-US" smtClean="0">
                <a:latin typeface="Times New Roman" panose="02020603050405020304" pitchFamily="18" charset="0"/>
                <a:cs typeface="Times New Roman" panose="02020603050405020304" pitchFamily="18" charset="0"/>
              </a:rPr>
              <a:t>.</a:t>
            </a:r>
            <a:endParaRPr lang="sr-Cyrl-RS" smtClean="0">
              <a:latin typeface="Times New Roman" panose="02020603050405020304" pitchFamily="18" charset="0"/>
              <a:cs typeface="Times New Roman" panose="02020603050405020304" pitchFamily="18" charset="0"/>
            </a:endParaRPr>
          </a:p>
          <a:p>
            <a:pPr marL="0" indent="0" algn="just">
              <a:buNone/>
            </a:pPr>
            <a:r>
              <a:rPr lang="en-US" smtClean="0">
                <a:latin typeface="Times New Roman" panose="02020603050405020304" pitchFamily="18" charset="0"/>
                <a:cs typeface="Times New Roman" panose="02020603050405020304" pitchFamily="18" charset="0"/>
              </a:rPr>
              <a:t>Модели</a:t>
            </a:r>
            <a:r>
              <a:rPr lang="sr-Cyrl-RS" smtClean="0">
                <a:latin typeface="Times New Roman" panose="02020603050405020304" pitchFamily="18" charset="0"/>
                <a:cs typeface="Times New Roman" panose="02020603050405020304" pitchFamily="18" charset="0"/>
              </a:rPr>
              <a:t> су</a:t>
            </a:r>
            <a:r>
              <a:rPr lang="en-US" smtClean="0">
                <a:latin typeface="Times New Roman" panose="02020603050405020304" pitchFamily="18" charset="0"/>
                <a:cs typeface="Times New Roman" panose="02020603050405020304" pitchFamily="18" charset="0"/>
              </a:rPr>
              <a:t> упрош</a:t>
            </a:r>
            <a:r>
              <a:rPr lang="sr-Cyrl-RS" smtClean="0">
                <a:latin typeface="Times New Roman" panose="02020603050405020304" pitchFamily="18" charset="0"/>
                <a:cs typeface="Times New Roman" panose="02020603050405020304" pitchFamily="18" charset="0"/>
              </a:rPr>
              <a:t>ћ</a:t>
            </a:r>
            <a:r>
              <a:rPr lang="en-US" smtClean="0">
                <a:latin typeface="Times New Roman" panose="02020603050405020304" pitchFamily="18" charset="0"/>
                <a:cs typeface="Times New Roman" panose="02020603050405020304" pitchFamily="18" charset="0"/>
              </a:rPr>
              <a:t>ена </a:t>
            </a:r>
            <a:r>
              <a:rPr lang="en-US">
                <a:latin typeface="Times New Roman" panose="02020603050405020304" pitchFamily="18" charset="0"/>
                <a:cs typeface="Times New Roman" panose="02020603050405020304" pitchFamily="18" charset="0"/>
              </a:rPr>
              <a:t>слика објективне стварности </a:t>
            </a:r>
            <a:r>
              <a:rPr lang="sr-Cyrl-RS" smtClean="0">
                <a:latin typeface="Times New Roman" panose="02020603050405020304" pitchFamily="18" charset="0"/>
                <a:cs typeface="Times New Roman" panose="02020603050405020304" pitchFamily="18" charset="0"/>
              </a:rPr>
              <a:t>јер</a:t>
            </a:r>
            <a:r>
              <a:rPr lang="en-US" smtClean="0">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треба да обухватају само релевантне карактеристике појаве коју представљају.</a:t>
            </a:r>
            <a:r>
              <a:rPr lang="en-US"/>
              <a:t> </a:t>
            </a:r>
          </a:p>
          <a:p>
            <a:pPr marL="0" indent="0" algn="just">
              <a:buNone/>
            </a:pPr>
            <a:r>
              <a:rPr lang="en-US" smtClean="0">
                <a:latin typeface="Times New Roman" panose="02020603050405020304" pitchFamily="18" charset="0"/>
                <a:cs typeface="Times New Roman" panose="02020603050405020304" pitchFamily="18" charset="0"/>
              </a:rPr>
              <a:t>Предности кориш</a:t>
            </a:r>
            <a:r>
              <a:rPr lang="sr-Cyrl-RS" smtClean="0">
                <a:latin typeface="Times New Roman" panose="02020603050405020304" pitchFamily="18" charset="0"/>
                <a:cs typeface="Times New Roman" panose="02020603050405020304" pitchFamily="18" charset="0"/>
              </a:rPr>
              <a:t>ћ</a:t>
            </a:r>
            <a:r>
              <a:rPr lang="en-US" smtClean="0">
                <a:latin typeface="Times New Roman" panose="02020603050405020304" pitchFamily="18" charset="0"/>
                <a:cs typeface="Times New Roman" panose="02020603050405020304" pitchFamily="18" charset="0"/>
              </a:rPr>
              <a:t>ења </a:t>
            </a:r>
            <a:r>
              <a:rPr lang="en-US">
                <a:latin typeface="Times New Roman" panose="02020603050405020304" pitchFamily="18" charset="0"/>
                <a:cs typeface="Times New Roman" panose="02020603050405020304" pitchFamily="18" charset="0"/>
              </a:rPr>
              <a:t>модела: </a:t>
            </a:r>
          </a:p>
          <a:p>
            <a:pPr algn="just"/>
            <a:r>
              <a:rPr lang="en-US">
                <a:latin typeface="Times New Roman" panose="02020603050405020304" pitchFamily="18" charset="0"/>
                <a:cs typeface="Times New Roman" panose="02020603050405020304" pitchFamily="18" charset="0"/>
              </a:rPr>
              <a:t>1. </a:t>
            </a:r>
            <a:r>
              <a:rPr lang="en-US" smtClean="0">
                <a:latin typeface="Times New Roman" panose="02020603050405020304" pitchFamily="18" charset="0"/>
                <a:cs typeface="Times New Roman" panose="02020603050405020304" pitchFamily="18" charset="0"/>
              </a:rPr>
              <a:t>Омогу</a:t>
            </a:r>
            <a:r>
              <a:rPr lang="sr-Cyrl-RS" smtClean="0">
                <a:latin typeface="Times New Roman" panose="02020603050405020304" pitchFamily="18" charset="0"/>
                <a:cs typeface="Times New Roman" panose="02020603050405020304" pitchFamily="18" charset="0"/>
              </a:rPr>
              <a:t>ћ</a:t>
            </a:r>
            <a:r>
              <a:rPr lang="en-US" smtClean="0">
                <a:latin typeface="Times New Roman" panose="02020603050405020304" pitchFamily="18" charset="0"/>
                <a:cs typeface="Times New Roman" panose="02020603050405020304" pitchFamily="18" charset="0"/>
              </a:rPr>
              <a:t>авају </a:t>
            </a:r>
            <a:r>
              <a:rPr lang="en-US">
                <a:latin typeface="Times New Roman" panose="02020603050405020304" pitchFamily="18" charset="0"/>
                <a:cs typeface="Times New Roman" panose="02020603050405020304" pitchFamily="18" charset="0"/>
              </a:rPr>
              <a:t>анализу и експериментисање са сложеним </a:t>
            </a:r>
            <a:r>
              <a:rPr lang="en-US" smtClean="0">
                <a:latin typeface="Times New Roman" panose="02020603050405020304" pitchFamily="18" charset="0"/>
                <a:cs typeface="Times New Roman" panose="02020603050405020304" pitchFamily="18" charset="0"/>
              </a:rPr>
              <a:t>проблемима</a:t>
            </a:r>
            <a:r>
              <a:rPr lang="sr-Cyrl-RS" smtClean="0">
                <a:latin typeface="Times New Roman" panose="02020603050405020304" pitchFamily="18" charset="0"/>
                <a:cs typeface="Times New Roman" panose="02020603050405020304" pitchFamily="18" charset="0"/>
              </a:rPr>
              <a:t>.</a:t>
            </a:r>
          </a:p>
          <a:p>
            <a:pPr algn="just"/>
            <a:r>
              <a:rPr lang="en-US" smtClean="0">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2. Обезбеђују ефикасно управљање ресурсима који се користе за анализу дате </a:t>
            </a:r>
            <a:r>
              <a:rPr lang="en-US" smtClean="0">
                <a:latin typeface="Times New Roman" panose="02020603050405020304" pitchFamily="18" charset="0"/>
                <a:cs typeface="Times New Roman" panose="02020603050405020304" pitchFamily="18" charset="0"/>
              </a:rPr>
              <a:t>појаве</a:t>
            </a:r>
            <a:r>
              <a:rPr lang="sr-Cyrl-RS" smtClean="0">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sr-Cyrl-RS" smtClean="0">
              <a:latin typeface="Times New Roman" panose="02020603050405020304" pitchFamily="18" charset="0"/>
              <a:cs typeface="Times New Roman" panose="02020603050405020304" pitchFamily="18" charset="0"/>
            </a:endParaRPr>
          </a:p>
          <a:p>
            <a:pPr algn="just"/>
            <a:r>
              <a:rPr lang="en-US" smtClean="0">
                <a:latin typeface="Times New Roman" panose="02020603050405020304" pitchFamily="18" charset="0"/>
                <a:cs typeface="Times New Roman" panose="02020603050405020304" pitchFamily="18" charset="0"/>
              </a:rPr>
              <a:t>3</a:t>
            </a:r>
            <a:r>
              <a:rPr lang="en-US">
                <a:latin typeface="Times New Roman" panose="02020603050405020304" pitchFamily="18" charset="0"/>
                <a:cs typeface="Times New Roman" panose="02020603050405020304" pitchFamily="18" charset="0"/>
              </a:rPr>
              <a:t>. Време за анализу дате појаве се значајно </a:t>
            </a:r>
            <a:r>
              <a:rPr lang="en-US" smtClean="0">
                <a:latin typeface="Times New Roman" panose="02020603050405020304" pitchFamily="18" charset="0"/>
                <a:cs typeface="Times New Roman" panose="02020603050405020304" pitchFamily="18" charset="0"/>
              </a:rPr>
              <a:t>смањује</a:t>
            </a:r>
            <a:r>
              <a:rPr lang="sr-Cyrl-RS" smtClean="0">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sr-Cyrl-RS" smtClean="0">
              <a:latin typeface="Times New Roman" panose="02020603050405020304" pitchFamily="18" charset="0"/>
              <a:cs typeface="Times New Roman" panose="02020603050405020304" pitchFamily="18" charset="0"/>
            </a:endParaRPr>
          </a:p>
          <a:p>
            <a:pPr algn="just"/>
            <a:r>
              <a:rPr lang="en-US" smtClean="0">
                <a:latin typeface="Times New Roman" panose="02020603050405020304" pitchFamily="18" charset="0"/>
                <a:cs typeface="Times New Roman" panose="02020603050405020304" pitchFamily="18" charset="0"/>
              </a:rPr>
              <a:t>4</a:t>
            </a:r>
            <a:r>
              <a:rPr lang="en-US">
                <a:latin typeface="Times New Roman" panose="02020603050405020304" pitchFamily="18" charset="0"/>
                <a:cs typeface="Times New Roman" panose="02020603050405020304" pitchFamily="18" charset="0"/>
              </a:rPr>
              <a:t>. </a:t>
            </a:r>
            <a:r>
              <a:rPr lang="en-US" smtClean="0">
                <a:latin typeface="Times New Roman" panose="02020603050405020304" pitchFamily="18" charset="0"/>
                <a:cs typeface="Times New Roman" panose="02020603050405020304" pitchFamily="18" charset="0"/>
              </a:rPr>
              <a:t>Нагла</a:t>
            </a:r>
            <a:r>
              <a:rPr lang="sr-Cyrl-RS" smtClean="0">
                <a:latin typeface="Times New Roman" panose="02020603050405020304" pitchFamily="18" charset="0"/>
                <a:cs typeface="Times New Roman" panose="02020603050405020304" pitchFamily="18" charset="0"/>
              </a:rPr>
              <a:t>ш</a:t>
            </a:r>
            <a:r>
              <a:rPr lang="en-US" smtClean="0">
                <a:latin typeface="Times New Roman" panose="02020603050405020304" pitchFamily="18" charset="0"/>
                <a:cs typeface="Times New Roman" panose="02020603050405020304" pitchFamily="18" charset="0"/>
              </a:rPr>
              <a:t>авају </a:t>
            </a:r>
            <a:r>
              <a:rPr lang="en-US">
                <a:latin typeface="Times New Roman" panose="02020603050405020304" pitchFamily="18" charset="0"/>
                <a:cs typeface="Times New Roman" panose="02020603050405020304" pitchFamily="18" charset="0"/>
              </a:rPr>
              <a:t>се битне карактеристике појаве.</a:t>
            </a:r>
          </a:p>
          <a:p>
            <a:pPr algn="just"/>
            <a:endParaRPr lang="en-US" sz="1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01543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400" b="1">
                <a:latin typeface="Times New Roman" panose="02020603050405020304" pitchFamily="18" charset="0"/>
                <a:cs typeface="Times New Roman" panose="02020603050405020304" pitchFamily="18" charset="0"/>
              </a:rPr>
              <a:t>Модели и моделирање</a:t>
            </a:r>
            <a:endParaRPr lang="en-US" sz="2400"/>
          </a:p>
        </p:txBody>
      </p:sp>
      <p:sp>
        <p:nvSpPr>
          <p:cNvPr id="3" name="Content Placeholder 2"/>
          <p:cNvSpPr>
            <a:spLocks noGrp="1"/>
          </p:cNvSpPr>
          <p:nvPr>
            <p:ph idx="1"/>
          </p:nvPr>
        </p:nvSpPr>
        <p:spPr>
          <a:xfrm>
            <a:off x="677334" y="1615840"/>
            <a:ext cx="8596668" cy="3880773"/>
          </a:xfrm>
        </p:spPr>
        <p:txBody>
          <a:bodyPr>
            <a:normAutofit/>
          </a:bodyPr>
          <a:lstStyle/>
          <a:p>
            <a:pPr marL="0" indent="0" algn="just">
              <a:buNone/>
            </a:pPr>
            <a:r>
              <a:rPr lang="en-US">
                <a:latin typeface="Times New Roman" panose="02020603050405020304" pitchFamily="18" charset="0"/>
                <a:cs typeface="Times New Roman" panose="02020603050405020304" pitchFamily="18" charset="0"/>
              </a:rPr>
              <a:t>Фаза моделирања је једна од најкритичнијих у процесу одлучивања, јер уколико се испусти нека од битних карактеристика појаве која се тим моделом описује, добијамо његову искривљену слику. Због тога </a:t>
            </a:r>
            <a:r>
              <a:rPr lang="sr-Cyrl-RS" smtClean="0">
                <a:latin typeface="Times New Roman" panose="02020603050405020304" pitchFamily="18" charset="0"/>
                <a:cs typeface="Times New Roman" panose="02020603050405020304" pitchFamily="18" charset="0"/>
              </a:rPr>
              <a:t>се</a:t>
            </a:r>
            <a:r>
              <a:rPr lang="en-US" smtClean="0">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каже да су модели „скуп логичких релација које </a:t>
            </a:r>
            <a:r>
              <a:rPr lang="sr-Cyrl-RS" smtClean="0">
                <a:latin typeface="Times New Roman" panose="02020603050405020304" pitchFamily="18" charset="0"/>
                <a:cs typeface="Times New Roman" panose="02020603050405020304" pitchFamily="18" charset="0"/>
              </a:rPr>
              <a:t>ћ</a:t>
            </a:r>
            <a:r>
              <a:rPr lang="en-US" smtClean="0">
                <a:latin typeface="Times New Roman" panose="02020603050405020304" pitchFamily="18" charset="0"/>
                <a:cs typeface="Times New Roman" panose="02020603050405020304" pitchFamily="18" charset="0"/>
              </a:rPr>
              <a:t>е </a:t>
            </a:r>
            <a:r>
              <a:rPr lang="en-US">
                <a:latin typeface="Times New Roman" panose="02020603050405020304" pitchFamily="18" charset="0"/>
                <a:cs typeface="Times New Roman" panose="02020603050405020304" pitchFamily="18" charset="0"/>
              </a:rPr>
              <a:t>заједно повезати релевантне карактеристике стварности битне за проблем који се решава.“ Та логичка релације се симболички може исказати као: f(x1,x2,...,xm; y1,y2,...,yn</a:t>
            </a:r>
            <a:r>
              <a:rPr lang="en-US" smtClean="0">
                <a:latin typeface="Times New Roman" panose="02020603050405020304" pitchFamily="18" charset="0"/>
                <a:cs typeface="Times New Roman" panose="02020603050405020304" pitchFamily="18" charset="0"/>
              </a:rPr>
              <a:t>)</a:t>
            </a:r>
            <a:r>
              <a:rPr lang="sr-Cyrl-RS" smtClean="0">
                <a:latin typeface="Times New Roman" panose="02020603050405020304" pitchFamily="18" charset="0"/>
                <a:cs typeface="Times New Roman" panose="02020603050405020304" pitchFamily="18" charset="0"/>
              </a:rPr>
              <a:t>. </a:t>
            </a:r>
          </a:p>
          <a:p>
            <a:pPr marL="0" indent="0" algn="just">
              <a:buNone/>
            </a:pPr>
            <a:r>
              <a:rPr lang="en-US" smtClean="0">
                <a:latin typeface="Times New Roman" panose="02020603050405020304" pitchFamily="18" charset="0"/>
                <a:cs typeface="Times New Roman" panose="02020603050405020304" pitchFamily="18" charset="0"/>
              </a:rPr>
              <a:t>X</a:t>
            </a:r>
            <a:r>
              <a:rPr lang="sr-Cyrl-RS" smtClean="0">
                <a:latin typeface="Times New Roman" panose="02020603050405020304" pitchFamily="18" charset="0"/>
                <a:cs typeface="Times New Roman" panose="02020603050405020304" pitchFamily="18" charset="0"/>
              </a:rPr>
              <a:t> </a:t>
            </a:r>
            <a:r>
              <a:rPr lang="sr-Cyrl-RS" smtClean="0">
                <a:latin typeface="Times New Roman" panose="02020603050405020304" pitchFamily="18" charset="0"/>
                <a:cs typeface="Times New Roman" panose="02020603050405020304" pitchFamily="18" charset="0"/>
              </a:rPr>
              <a:t>су фактори којима се може управљати (контролабилни), а </a:t>
            </a:r>
            <a:r>
              <a:rPr lang="en-US" smtClean="0">
                <a:latin typeface="Times New Roman" panose="02020603050405020304" pitchFamily="18" charset="0"/>
                <a:cs typeface="Times New Roman" panose="02020603050405020304" pitchFamily="18" charset="0"/>
              </a:rPr>
              <a:t>Y</a:t>
            </a:r>
            <a:r>
              <a:rPr lang="sr-Cyrl-RS" smtClean="0">
                <a:latin typeface="Times New Roman" panose="02020603050405020304" pitchFamily="18" charset="0"/>
                <a:cs typeface="Times New Roman" panose="02020603050405020304" pitchFamily="18" charset="0"/>
              </a:rPr>
              <a:t> </a:t>
            </a:r>
            <a:r>
              <a:rPr lang="sr-Cyrl-RS" smtClean="0">
                <a:latin typeface="Times New Roman" panose="02020603050405020304" pitchFamily="18" charset="0"/>
                <a:cs typeface="Times New Roman" panose="02020603050405020304" pitchFamily="18" charset="0"/>
              </a:rPr>
              <a:t>су фактори којима се не може управљати (неконтролабилни).</a:t>
            </a:r>
          </a:p>
          <a:p>
            <a:pPr marL="0" indent="0" algn="just">
              <a:buNone/>
            </a:pPr>
            <a:r>
              <a:rPr lang="sr-Cyrl-RS" smtClean="0">
                <a:latin typeface="Times New Roman" panose="02020603050405020304" pitchFamily="18" charset="0"/>
                <a:cs typeface="Times New Roman" panose="02020603050405020304" pitchFamily="18" charset="0"/>
              </a:rPr>
              <a:t>У теорији одлучивања, модели се најчешће приказују као скуп вектора алтернатива (акција или стратегија) </a:t>
            </a:r>
            <a:r>
              <a:rPr lang="sr-Cyrl-RS" b="1" smtClean="0">
                <a:latin typeface="Times New Roman" panose="02020603050405020304" pitchFamily="18" charset="0"/>
                <a:cs typeface="Times New Roman" panose="02020603050405020304" pitchFamily="18" charset="0"/>
              </a:rPr>
              <a:t>а</a:t>
            </a:r>
            <a:r>
              <a:rPr lang="sr-Cyrl-RS" smtClean="0">
                <a:latin typeface="Times New Roman" panose="02020603050405020304" pitchFamily="18" charset="0"/>
                <a:cs typeface="Times New Roman" panose="02020603050405020304" pitchFamily="18" charset="0"/>
              </a:rPr>
              <a:t> и вектора могућих околности (или стања природе) </a:t>
            </a:r>
            <a:r>
              <a:rPr lang="en-US" b="1" smtClean="0">
                <a:latin typeface="Times New Roman" panose="02020603050405020304" pitchFamily="18" charset="0"/>
                <a:cs typeface="Times New Roman" panose="02020603050405020304" pitchFamily="18" charset="0"/>
              </a:rPr>
              <a:t>s</a:t>
            </a:r>
            <a:r>
              <a:rPr lang="en-US" smtClean="0">
                <a:latin typeface="Times New Roman" panose="02020603050405020304" pitchFamily="18" charset="0"/>
                <a:cs typeface="Times New Roman" panose="02020603050405020304" pitchFamily="18" charset="0"/>
              </a:rPr>
              <a:t>.</a:t>
            </a:r>
            <a:r>
              <a:rPr lang="sr-Cyrl-RS" smtClean="0">
                <a:latin typeface="Times New Roman" panose="02020603050405020304" pitchFamily="18" charset="0"/>
                <a:cs typeface="Times New Roman" panose="02020603050405020304" pitchFamily="18" charset="0"/>
              </a:rPr>
              <a:t> Избор одређене акције </a:t>
            </a:r>
            <a:r>
              <a:rPr lang="sr-Cyrl-RS" b="1" smtClean="0">
                <a:latin typeface="Times New Roman" panose="02020603050405020304" pitchFamily="18" charset="0"/>
                <a:cs typeface="Times New Roman" panose="02020603050405020304" pitchFamily="18" charset="0"/>
              </a:rPr>
              <a:t>а</a:t>
            </a:r>
            <a:r>
              <a:rPr lang="sr-Cyrl-RS" smtClean="0">
                <a:latin typeface="Times New Roman" panose="02020603050405020304" pitchFamily="18" charset="0"/>
                <a:cs typeface="Times New Roman" panose="02020603050405020304" pitchFamily="18" charset="0"/>
              </a:rPr>
              <a:t> у датим околностима </a:t>
            </a:r>
            <a:r>
              <a:rPr lang="en-US" b="1" smtClean="0">
                <a:latin typeface="Times New Roman" panose="02020603050405020304" pitchFamily="18" charset="0"/>
                <a:cs typeface="Times New Roman" panose="02020603050405020304" pitchFamily="18" charset="0"/>
              </a:rPr>
              <a:t>s</a:t>
            </a:r>
            <a:r>
              <a:rPr lang="en-US" smtClean="0">
                <a:latin typeface="Times New Roman" panose="02020603050405020304" pitchFamily="18" charset="0"/>
                <a:cs typeface="Times New Roman" panose="02020603050405020304" pitchFamily="18" charset="0"/>
              </a:rPr>
              <a:t> </a:t>
            </a:r>
            <a:r>
              <a:rPr lang="sr-Cyrl-RS" smtClean="0">
                <a:latin typeface="Times New Roman" panose="02020603050405020304" pitchFamily="18" charset="0"/>
                <a:cs typeface="Times New Roman" panose="02020603050405020304" pitchFamily="18" charset="0"/>
              </a:rPr>
              <a:t>обезбеђује одређене ефекте </a:t>
            </a:r>
            <a:r>
              <a:rPr lang="sr-Cyrl-RS" b="1" smtClean="0">
                <a:latin typeface="Times New Roman" panose="02020603050405020304" pitchFamily="18" charset="0"/>
                <a:cs typeface="Times New Roman" panose="02020603050405020304" pitchFamily="18" charset="0"/>
              </a:rPr>
              <a:t>е</a:t>
            </a:r>
            <a:r>
              <a:rPr lang="sr-Cyrl-RS" smtClean="0">
                <a:latin typeface="Times New Roman" panose="02020603050405020304" pitchFamily="18" charset="0"/>
                <a:cs typeface="Times New Roman" panose="02020603050405020304" pitchFamily="18" charset="0"/>
              </a:rPr>
              <a:t>. </a:t>
            </a:r>
          </a:p>
          <a:p>
            <a:pPr marL="0" indent="0" algn="just">
              <a:buNone/>
            </a:pPr>
            <a:r>
              <a:rPr lang="sr-Cyrl-RS" smtClean="0">
                <a:latin typeface="Times New Roman" panose="02020603050405020304" pitchFamily="18" charset="0"/>
                <a:cs typeface="Times New Roman" panose="02020603050405020304" pitchFamily="18" charset="0"/>
              </a:rPr>
              <a:t>Тако дефинисан модел се најчешће приказује помоћу </a:t>
            </a:r>
            <a:r>
              <a:rPr lang="sr-Cyrl-RS" b="1" smtClean="0">
                <a:latin typeface="Times New Roman" panose="02020603050405020304" pitchFamily="18" charset="0"/>
                <a:cs typeface="Times New Roman" panose="02020603050405020304" pitchFamily="18" charset="0"/>
              </a:rPr>
              <a:t>матрице ефикасности</a:t>
            </a:r>
            <a:r>
              <a:rPr lang="en-US" smtClean="0">
                <a:latin typeface="Times New Roman" panose="02020603050405020304" pitchFamily="18" charset="0"/>
                <a:cs typeface="Times New Roman" panose="02020603050405020304" pitchFamily="18" charset="0"/>
              </a:rPr>
              <a:t>:</a:t>
            </a:r>
            <a:endParaRPr lang="en-US"/>
          </a:p>
        </p:txBody>
      </p:sp>
    </p:spTree>
    <p:extLst>
      <p:ext uri="{BB962C8B-B14F-4D97-AF65-F5344CB8AC3E}">
        <p14:creationId xmlns:p14="http://schemas.microsoft.com/office/powerpoint/2010/main" val="3249678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400" b="1">
                <a:latin typeface="Times New Roman" panose="02020603050405020304" pitchFamily="18" charset="0"/>
                <a:cs typeface="Times New Roman" panose="02020603050405020304" pitchFamily="18" charset="0"/>
              </a:rPr>
              <a:t>Модели и моделирање</a:t>
            </a:r>
            <a:endParaRPr lang="en-US" sz="240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8382662"/>
              </p:ext>
            </p:extLst>
          </p:nvPr>
        </p:nvGraphicFramePr>
        <p:xfrm>
          <a:off x="677692" y="2831797"/>
          <a:ext cx="8596310" cy="2225040"/>
        </p:xfrm>
        <a:graphic>
          <a:graphicData uri="http://schemas.openxmlformats.org/drawingml/2006/table">
            <a:tbl>
              <a:tblPr firstRow="1" bandRow="1">
                <a:tableStyleId>{5C22544A-7EE6-4342-B048-85BDC9FD1C3A}</a:tableStyleId>
              </a:tblPr>
              <a:tblGrid>
                <a:gridCol w="1719262">
                  <a:extLst>
                    <a:ext uri="{9D8B030D-6E8A-4147-A177-3AD203B41FA5}">
                      <a16:colId xmlns:a16="http://schemas.microsoft.com/office/drawing/2014/main" val="2311127601"/>
                    </a:ext>
                  </a:extLst>
                </a:gridCol>
                <a:gridCol w="1719262">
                  <a:extLst>
                    <a:ext uri="{9D8B030D-6E8A-4147-A177-3AD203B41FA5}">
                      <a16:colId xmlns:a16="http://schemas.microsoft.com/office/drawing/2014/main" val="98878527"/>
                    </a:ext>
                  </a:extLst>
                </a:gridCol>
                <a:gridCol w="1719262">
                  <a:extLst>
                    <a:ext uri="{9D8B030D-6E8A-4147-A177-3AD203B41FA5}">
                      <a16:colId xmlns:a16="http://schemas.microsoft.com/office/drawing/2014/main" val="731316893"/>
                    </a:ext>
                  </a:extLst>
                </a:gridCol>
                <a:gridCol w="1719262">
                  <a:extLst>
                    <a:ext uri="{9D8B030D-6E8A-4147-A177-3AD203B41FA5}">
                      <a16:colId xmlns:a16="http://schemas.microsoft.com/office/drawing/2014/main" val="1298015359"/>
                    </a:ext>
                  </a:extLst>
                </a:gridCol>
                <a:gridCol w="1719262">
                  <a:extLst>
                    <a:ext uri="{9D8B030D-6E8A-4147-A177-3AD203B41FA5}">
                      <a16:colId xmlns:a16="http://schemas.microsoft.com/office/drawing/2014/main" val="169899748"/>
                    </a:ext>
                  </a:extLst>
                </a:gridCol>
              </a:tblGrid>
              <a:tr h="370840">
                <a:tc rowSpan="2">
                  <a:txBody>
                    <a:bodyPr/>
                    <a:lstStyle/>
                    <a:p>
                      <a:pPr algn="ctr"/>
                      <a:r>
                        <a:rPr lang="sr-Cyrl-RS" sz="1600" smtClean="0">
                          <a:latin typeface="Times New Roman" panose="02020603050405020304" pitchFamily="18" charset="0"/>
                          <a:cs typeface="Times New Roman" panose="02020603050405020304" pitchFamily="18" charset="0"/>
                        </a:rPr>
                        <a:t>Алтернативе</a:t>
                      </a:r>
                      <a:endParaRPr lang="en-US" sz="1600">
                        <a:latin typeface="Times New Roman" panose="02020603050405020304" pitchFamily="18" charset="0"/>
                        <a:cs typeface="Times New Roman" panose="02020603050405020304" pitchFamily="18" charset="0"/>
                      </a:endParaRPr>
                    </a:p>
                  </a:txBody>
                  <a:tcPr anchor="ctr"/>
                </a:tc>
                <a:tc gridSpan="4">
                  <a:txBody>
                    <a:bodyPr/>
                    <a:lstStyle/>
                    <a:p>
                      <a:pPr algn="ctr"/>
                      <a:r>
                        <a:rPr lang="sr-Cyrl-RS" sz="1600" smtClean="0">
                          <a:latin typeface="Times New Roman" panose="02020603050405020304" pitchFamily="18" charset="0"/>
                          <a:cs typeface="Times New Roman" panose="02020603050405020304" pitchFamily="18" charset="0"/>
                        </a:rPr>
                        <a:t>Стања</a:t>
                      </a:r>
                      <a:endParaRPr lang="en-US" sz="1600">
                        <a:latin typeface="Times New Roman" panose="02020603050405020304" pitchFamily="18" charset="0"/>
                        <a:cs typeface="Times New Roman" panose="02020603050405020304" pitchFamily="18"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95873078"/>
                  </a:ext>
                </a:extLst>
              </a:tr>
              <a:tr h="370840">
                <a:tc vMerge="1">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0" kern="1200" smtClean="0">
                          <a:solidFill>
                            <a:schemeClr val="dk1"/>
                          </a:solidFill>
                          <a:effectLst/>
                          <a:latin typeface="Times New Roman" panose="02020603050405020304" pitchFamily="18" charset="0"/>
                          <a:ea typeface="+mn-ea"/>
                          <a:cs typeface="Times New Roman" panose="02020603050405020304" pitchFamily="18" charset="0"/>
                        </a:rPr>
                        <a:t>S</a:t>
                      </a:r>
                      <a:r>
                        <a:rPr lang="sr-Cyrl-CS" sz="1600" b="0" kern="1200" baseline="-25000" smtClean="0">
                          <a:solidFill>
                            <a:schemeClr val="dk1"/>
                          </a:solidFill>
                          <a:effectLst/>
                          <a:latin typeface="Times New Roman" panose="02020603050405020304" pitchFamily="18" charset="0"/>
                          <a:ea typeface="+mn-ea"/>
                          <a:cs typeface="Times New Roman" panose="02020603050405020304" pitchFamily="18" charset="0"/>
                        </a:rPr>
                        <a:t>1</a:t>
                      </a:r>
                      <a:endParaRPr lang="en-US" sz="1600" b="0" kern="120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0" kern="1200" smtClean="0">
                          <a:solidFill>
                            <a:schemeClr val="dk1"/>
                          </a:solidFill>
                          <a:effectLst/>
                          <a:latin typeface="Times New Roman" panose="02020603050405020304" pitchFamily="18" charset="0"/>
                          <a:ea typeface="+mn-ea"/>
                          <a:cs typeface="Times New Roman" panose="02020603050405020304" pitchFamily="18" charset="0"/>
                        </a:rPr>
                        <a:t>S</a:t>
                      </a:r>
                      <a:r>
                        <a:rPr lang="en-US" sz="1600" b="0" kern="1200" baseline="-25000" smtClean="0">
                          <a:solidFill>
                            <a:schemeClr val="dk1"/>
                          </a:solidFill>
                          <a:effectLst/>
                          <a:latin typeface="Times New Roman" panose="02020603050405020304" pitchFamily="18" charset="0"/>
                          <a:ea typeface="+mn-ea"/>
                          <a:cs typeface="Times New Roman" panose="02020603050405020304" pitchFamily="18" charset="0"/>
                        </a:rPr>
                        <a:t>2</a:t>
                      </a:r>
                      <a:endParaRPr lang="en-US" sz="1600" b="0" kern="120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algn="ctr"/>
                      <a:r>
                        <a:rPr lang="en-US" sz="1600" smtClean="0">
                          <a:latin typeface="Times New Roman" panose="02020603050405020304" pitchFamily="18" charset="0"/>
                          <a:cs typeface="Times New Roman" panose="02020603050405020304" pitchFamily="18" charset="0"/>
                        </a:rPr>
                        <a:t>…</a:t>
                      </a:r>
                      <a:endParaRPr lang="en-US" sz="160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0" kern="1200" smtClean="0">
                          <a:solidFill>
                            <a:schemeClr val="dk1"/>
                          </a:solidFill>
                          <a:effectLst/>
                          <a:latin typeface="Times New Roman" panose="02020603050405020304" pitchFamily="18" charset="0"/>
                          <a:ea typeface="+mn-ea"/>
                          <a:cs typeface="Times New Roman" panose="02020603050405020304" pitchFamily="18" charset="0"/>
                        </a:rPr>
                        <a:t>S</a:t>
                      </a:r>
                      <a:r>
                        <a:rPr lang="en-US" sz="1600" b="0" kern="1200" baseline="-25000" smtClean="0">
                          <a:solidFill>
                            <a:schemeClr val="dk1"/>
                          </a:solidFill>
                          <a:effectLst/>
                          <a:latin typeface="Times New Roman" panose="02020603050405020304" pitchFamily="18" charset="0"/>
                          <a:ea typeface="+mn-ea"/>
                          <a:cs typeface="Times New Roman" panose="02020603050405020304" pitchFamily="18" charset="0"/>
                        </a:rPr>
                        <a:t>n</a:t>
                      </a:r>
                      <a:endParaRPr lang="en-US" sz="1600" b="0" kern="120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2984162310"/>
                  </a:ext>
                </a:extLst>
              </a:tr>
              <a:tr h="370840">
                <a:tc>
                  <a:txBody>
                    <a:bodyPr/>
                    <a:lstStyle/>
                    <a:p>
                      <a:pPr algn="ctr"/>
                      <a:r>
                        <a:rPr lang="sr-Cyrl-CS" sz="1600" b="0" kern="1200" smtClean="0">
                          <a:solidFill>
                            <a:schemeClr val="dk1"/>
                          </a:solidFill>
                          <a:effectLst/>
                          <a:latin typeface="Times New Roman" panose="02020603050405020304" pitchFamily="18" charset="0"/>
                          <a:ea typeface="+mn-ea"/>
                          <a:cs typeface="Times New Roman" panose="02020603050405020304" pitchFamily="18" charset="0"/>
                        </a:rPr>
                        <a:t>а</a:t>
                      </a:r>
                      <a:r>
                        <a:rPr lang="sr-Cyrl-CS" sz="1600" b="0" kern="1200" baseline="-25000" smtClean="0">
                          <a:solidFill>
                            <a:schemeClr val="dk1"/>
                          </a:solidFill>
                          <a:effectLst/>
                          <a:latin typeface="Times New Roman" panose="02020603050405020304" pitchFamily="18" charset="0"/>
                          <a:ea typeface="+mn-ea"/>
                          <a:cs typeface="Times New Roman" panose="02020603050405020304" pitchFamily="18" charset="0"/>
                        </a:rPr>
                        <a:t>1</a:t>
                      </a:r>
                      <a:endParaRPr lang="en-US" sz="1600" b="0" kern="120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0" kern="1200" smtClean="0">
                          <a:solidFill>
                            <a:schemeClr val="dk1"/>
                          </a:solidFill>
                          <a:effectLst/>
                          <a:latin typeface="Times New Roman" panose="02020603050405020304" pitchFamily="18" charset="0"/>
                          <a:ea typeface="+mn-ea"/>
                          <a:cs typeface="Times New Roman" panose="02020603050405020304" pitchFamily="18" charset="0"/>
                        </a:rPr>
                        <a:t>p</a:t>
                      </a:r>
                      <a:r>
                        <a:rPr lang="en-US" sz="1600" b="0" kern="1200" baseline="-25000" smtClean="0">
                          <a:solidFill>
                            <a:schemeClr val="dk1"/>
                          </a:solidFill>
                          <a:effectLst/>
                          <a:latin typeface="Times New Roman" panose="02020603050405020304" pitchFamily="18" charset="0"/>
                          <a:ea typeface="+mn-ea"/>
                          <a:cs typeface="Times New Roman" panose="02020603050405020304" pitchFamily="18" charset="0"/>
                        </a:rPr>
                        <a:t>11</a:t>
                      </a:r>
                      <a:endParaRPr lang="en-US" sz="1600" b="0" kern="120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0" kern="1200" smtClean="0">
                          <a:solidFill>
                            <a:schemeClr val="dk1"/>
                          </a:solidFill>
                          <a:effectLst/>
                          <a:latin typeface="Times New Roman" panose="02020603050405020304" pitchFamily="18" charset="0"/>
                          <a:ea typeface="+mn-ea"/>
                          <a:cs typeface="Times New Roman" panose="02020603050405020304" pitchFamily="18" charset="0"/>
                        </a:rPr>
                        <a:t>p</a:t>
                      </a:r>
                      <a:r>
                        <a:rPr lang="en-US" sz="1600" b="0" kern="1200" baseline="-25000" smtClean="0">
                          <a:solidFill>
                            <a:schemeClr val="dk1"/>
                          </a:solidFill>
                          <a:effectLst/>
                          <a:latin typeface="Times New Roman" panose="02020603050405020304" pitchFamily="18" charset="0"/>
                          <a:ea typeface="+mn-ea"/>
                          <a:cs typeface="Times New Roman" panose="02020603050405020304" pitchFamily="18" charset="0"/>
                        </a:rPr>
                        <a:t>12</a:t>
                      </a:r>
                      <a:endParaRPr lang="en-US" sz="1600" b="0" kern="120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algn="ctr"/>
                      <a:r>
                        <a:rPr lang="en-US" sz="1600" smtClean="0">
                          <a:latin typeface="Times New Roman" panose="02020603050405020304" pitchFamily="18" charset="0"/>
                          <a:cs typeface="Times New Roman" panose="02020603050405020304" pitchFamily="18" charset="0"/>
                        </a:rPr>
                        <a:t>…</a:t>
                      </a:r>
                      <a:endParaRPr lang="en-US" sz="160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0" kern="1200" smtClean="0">
                          <a:solidFill>
                            <a:schemeClr val="dk1"/>
                          </a:solidFill>
                          <a:effectLst/>
                          <a:latin typeface="Times New Roman" panose="02020603050405020304" pitchFamily="18" charset="0"/>
                          <a:ea typeface="+mn-ea"/>
                          <a:cs typeface="Times New Roman" panose="02020603050405020304" pitchFamily="18" charset="0"/>
                        </a:rPr>
                        <a:t>p</a:t>
                      </a:r>
                      <a:r>
                        <a:rPr lang="en-US" sz="1600" b="0" kern="1200" baseline="-25000" smtClean="0">
                          <a:solidFill>
                            <a:schemeClr val="dk1"/>
                          </a:solidFill>
                          <a:effectLst/>
                          <a:latin typeface="Times New Roman" panose="02020603050405020304" pitchFamily="18" charset="0"/>
                          <a:ea typeface="+mn-ea"/>
                          <a:cs typeface="Times New Roman" panose="02020603050405020304" pitchFamily="18" charset="0"/>
                        </a:rPr>
                        <a:t>1n</a:t>
                      </a:r>
                      <a:endParaRPr lang="en-US" sz="1600" b="0" kern="120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2485739371"/>
                  </a:ext>
                </a:extLst>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r-Cyrl-CS" sz="1600" b="0" kern="1200" smtClean="0">
                          <a:solidFill>
                            <a:schemeClr val="dk1"/>
                          </a:solidFill>
                          <a:effectLst/>
                          <a:latin typeface="Times New Roman" panose="02020603050405020304" pitchFamily="18" charset="0"/>
                          <a:ea typeface="+mn-ea"/>
                          <a:cs typeface="Times New Roman" panose="02020603050405020304" pitchFamily="18" charset="0"/>
                        </a:rPr>
                        <a:t>а</a:t>
                      </a:r>
                      <a:r>
                        <a:rPr lang="sr-Cyrl-CS" sz="1600" b="0" kern="1200" baseline="-25000" smtClean="0">
                          <a:solidFill>
                            <a:schemeClr val="dk1"/>
                          </a:solidFill>
                          <a:effectLst/>
                          <a:latin typeface="Times New Roman" panose="02020603050405020304" pitchFamily="18" charset="0"/>
                          <a:ea typeface="+mn-ea"/>
                          <a:cs typeface="Times New Roman" panose="02020603050405020304" pitchFamily="18" charset="0"/>
                        </a:rPr>
                        <a:t>2</a:t>
                      </a:r>
                      <a:endParaRPr lang="en-US" sz="1600" b="0" kern="120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0" kern="1200" smtClean="0">
                          <a:solidFill>
                            <a:schemeClr val="dk1"/>
                          </a:solidFill>
                          <a:effectLst/>
                          <a:latin typeface="Times New Roman" panose="02020603050405020304" pitchFamily="18" charset="0"/>
                          <a:ea typeface="+mn-ea"/>
                          <a:cs typeface="Times New Roman" panose="02020603050405020304" pitchFamily="18" charset="0"/>
                        </a:rPr>
                        <a:t>p</a:t>
                      </a:r>
                      <a:r>
                        <a:rPr lang="en-US" sz="1600" b="0" kern="1200" baseline="-25000" smtClean="0">
                          <a:solidFill>
                            <a:schemeClr val="dk1"/>
                          </a:solidFill>
                          <a:effectLst/>
                          <a:latin typeface="Times New Roman" panose="02020603050405020304" pitchFamily="18" charset="0"/>
                          <a:ea typeface="+mn-ea"/>
                          <a:cs typeface="Times New Roman" panose="02020603050405020304" pitchFamily="18" charset="0"/>
                        </a:rPr>
                        <a:t>21</a:t>
                      </a:r>
                      <a:endParaRPr lang="en-US" sz="1600" b="0" kern="120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0" kern="1200" smtClean="0">
                          <a:solidFill>
                            <a:schemeClr val="dk1"/>
                          </a:solidFill>
                          <a:effectLst/>
                          <a:latin typeface="Times New Roman" panose="02020603050405020304" pitchFamily="18" charset="0"/>
                          <a:ea typeface="+mn-ea"/>
                          <a:cs typeface="Times New Roman" panose="02020603050405020304" pitchFamily="18" charset="0"/>
                        </a:rPr>
                        <a:t>p</a:t>
                      </a:r>
                      <a:r>
                        <a:rPr lang="en-US" sz="1600" b="0" kern="1200" baseline="-25000" smtClean="0">
                          <a:solidFill>
                            <a:schemeClr val="dk1"/>
                          </a:solidFill>
                          <a:effectLst/>
                          <a:latin typeface="Times New Roman" panose="02020603050405020304" pitchFamily="18" charset="0"/>
                          <a:ea typeface="+mn-ea"/>
                          <a:cs typeface="Times New Roman" panose="02020603050405020304" pitchFamily="18" charset="0"/>
                        </a:rPr>
                        <a:t>22</a:t>
                      </a:r>
                      <a:endParaRPr lang="en-US" sz="1600" b="0" kern="120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algn="ctr"/>
                      <a:r>
                        <a:rPr lang="en-US" sz="1600" smtClean="0">
                          <a:latin typeface="Times New Roman" panose="02020603050405020304" pitchFamily="18" charset="0"/>
                          <a:cs typeface="Times New Roman" panose="02020603050405020304" pitchFamily="18" charset="0"/>
                        </a:rPr>
                        <a:t>…</a:t>
                      </a:r>
                      <a:endParaRPr lang="en-US" sz="160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0" kern="1200" smtClean="0">
                          <a:solidFill>
                            <a:schemeClr val="dk1"/>
                          </a:solidFill>
                          <a:effectLst/>
                          <a:latin typeface="Times New Roman" panose="02020603050405020304" pitchFamily="18" charset="0"/>
                          <a:ea typeface="+mn-ea"/>
                          <a:cs typeface="Times New Roman" panose="02020603050405020304" pitchFamily="18" charset="0"/>
                        </a:rPr>
                        <a:t>p</a:t>
                      </a:r>
                      <a:r>
                        <a:rPr lang="en-US" sz="1600" b="0" kern="1200" baseline="-25000" smtClean="0">
                          <a:solidFill>
                            <a:schemeClr val="dk1"/>
                          </a:solidFill>
                          <a:effectLst/>
                          <a:latin typeface="Times New Roman" panose="02020603050405020304" pitchFamily="18" charset="0"/>
                          <a:ea typeface="+mn-ea"/>
                          <a:cs typeface="Times New Roman" panose="02020603050405020304" pitchFamily="18" charset="0"/>
                        </a:rPr>
                        <a:t>2n</a:t>
                      </a:r>
                      <a:endParaRPr lang="en-US" sz="1600" b="0" kern="120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2229303313"/>
                  </a:ext>
                </a:extLst>
              </a:tr>
              <a:tr h="370840">
                <a:tc>
                  <a:txBody>
                    <a:bodyPr/>
                    <a:lstStyle/>
                    <a:p>
                      <a:pPr algn="ctr"/>
                      <a:r>
                        <a:rPr lang="en-US" sz="1600" smtClean="0">
                          <a:latin typeface="Times New Roman" panose="02020603050405020304" pitchFamily="18" charset="0"/>
                          <a:cs typeface="Times New Roman" panose="02020603050405020304" pitchFamily="18" charset="0"/>
                        </a:rPr>
                        <a:t>…</a:t>
                      </a:r>
                      <a:endParaRPr lang="en-US" sz="1600">
                        <a:latin typeface="Times New Roman" panose="02020603050405020304" pitchFamily="18" charset="0"/>
                        <a:cs typeface="Times New Roman" panose="02020603050405020304" pitchFamily="18" charset="0"/>
                      </a:endParaRPr>
                    </a:p>
                  </a:txBody>
                  <a:tcPr/>
                </a:tc>
                <a:tc>
                  <a:txBody>
                    <a:bodyPr/>
                    <a:lstStyle/>
                    <a:p>
                      <a:pPr algn="ctr"/>
                      <a:r>
                        <a:rPr lang="en-US" sz="1600" smtClean="0">
                          <a:latin typeface="Times New Roman" panose="02020603050405020304" pitchFamily="18" charset="0"/>
                          <a:cs typeface="Times New Roman" panose="02020603050405020304" pitchFamily="18" charset="0"/>
                        </a:rPr>
                        <a:t>…</a:t>
                      </a:r>
                      <a:endParaRPr lang="en-US" sz="1600">
                        <a:latin typeface="Times New Roman" panose="02020603050405020304" pitchFamily="18" charset="0"/>
                        <a:cs typeface="Times New Roman" panose="02020603050405020304" pitchFamily="18" charset="0"/>
                      </a:endParaRPr>
                    </a:p>
                  </a:txBody>
                  <a:tcPr/>
                </a:tc>
                <a:tc>
                  <a:txBody>
                    <a:bodyPr/>
                    <a:lstStyle/>
                    <a:p>
                      <a:pPr algn="ctr"/>
                      <a:r>
                        <a:rPr lang="en-US" sz="1600" smtClean="0">
                          <a:latin typeface="Times New Roman" panose="02020603050405020304" pitchFamily="18" charset="0"/>
                          <a:cs typeface="Times New Roman" panose="02020603050405020304" pitchFamily="18" charset="0"/>
                        </a:rPr>
                        <a:t>…</a:t>
                      </a:r>
                      <a:endParaRPr lang="en-US" sz="1600">
                        <a:latin typeface="Times New Roman" panose="02020603050405020304" pitchFamily="18" charset="0"/>
                        <a:cs typeface="Times New Roman" panose="02020603050405020304" pitchFamily="18" charset="0"/>
                      </a:endParaRPr>
                    </a:p>
                  </a:txBody>
                  <a:tcPr/>
                </a:tc>
                <a:tc>
                  <a:txBody>
                    <a:bodyPr/>
                    <a:lstStyle/>
                    <a:p>
                      <a:pPr algn="ctr"/>
                      <a:r>
                        <a:rPr lang="en-US" sz="1600" smtClean="0">
                          <a:latin typeface="Times New Roman" panose="02020603050405020304" pitchFamily="18" charset="0"/>
                          <a:cs typeface="Times New Roman" panose="02020603050405020304" pitchFamily="18" charset="0"/>
                        </a:rPr>
                        <a:t>…</a:t>
                      </a:r>
                      <a:endParaRPr lang="en-US" sz="1600">
                        <a:latin typeface="Times New Roman" panose="02020603050405020304" pitchFamily="18" charset="0"/>
                        <a:cs typeface="Times New Roman" panose="02020603050405020304" pitchFamily="18" charset="0"/>
                      </a:endParaRPr>
                    </a:p>
                  </a:txBody>
                  <a:tcPr/>
                </a:tc>
                <a:tc>
                  <a:txBody>
                    <a:bodyPr/>
                    <a:lstStyle/>
                    <a:p>
                      <a:pPr algn="ctr"/>
                      <a:r>
                        <a:rPr lang="en-US" sz="1600" smtClean="0">
                          <a:latin typeface="Times New Roman" panose="02020603050405020304" pitchFamily="18" charset="0"/>
                          <a:cs typeface="Times New Roman" panose="02020603050405020304" pitchFamily="18" charset="0"/>
                        </a:rPr>
                        <a:t>…</a:t>
                      </a:r>
                      <a:endParaRPr lang="en-US" sz="16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14972573"/>
                  </a:ext>
                </a:extLst>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r-Cyrl-CS" sz="1600" b="0" kern="1200" smtClean="0">
                          <a:solidFill>
                            <a:schemeClr val="dk1"/>
                          </a:solidFill>
                          <a:effectLst/>
                          <a:latin typeface="Times New Roman" panose="02020603050405020304" pitchFamily="18" charset="0"/>
                          <a:ea typeface="+mn-ea"/>
                          <a:cs typeface="Times New Roman" panose="02020603050405020304" pitchFamily="18" charset="0"/>
                        </a:rPr>
                        <a:t>а</a:t>
                      </a:r>
                      <a:r>
                        <a:rPr lang="en-US" sz="1600" b="0" kern="1200" baseline="-25000" smtClean="0">
                          <a:solidFill>
                            <a:schemeClr val="dk1"/>
                          </a:solidFill>
                          <a:effectLst/>
                          <a:latin typeface="Times New Roman" panose="02020603050405020304" pitchFamily="18" charset="0"/>
                          <a:ea typeface="+mn-ea"/>
                          <a:cs typeface="Times New Roman" panose="02020603050405020304" pitchFamily="18" charset="0"/>
                        </a:rPr>
                        <a:t>m</a:t>
                      </a:r>
                      <a:endParaRPr lang="en-US" sz="1600" b="0" kern="120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0" kern="1200" smtClean="0">
                          <a:solidFill>
                            <a:schemeClr val="dk1"/>
                          </a:solidFill>
                          <a:effectLst/>
                          <a:latin typeface="Times New Roman" panose="02020603050405020304" pitchFamily="18" charset="0"/>
                          <a:ea typeface="+mn-ea"/>
                          <a:cs typeface="Times New Roman" panose="02020603050405020304" pitchFamily="18" charset="0"/>
                        </a:rPr>
                        <a:t>p</a:t>
                      </a:r>
                      <a:r>
                        <a:rPr lang="en-US" sz="1600" b="0" kern="1200" baseline="-25000" smtClean="0">
                          <a:solidFill>
                            <a:schemeClr val="dk1"/>
                          </a:solidFill>
                          <a:effectLst/>
                          <a:latin typeface="Times New Roman" panose="02020603050405020304" pitchFamily="18" charset="0"/>
                          <a:ea typeface="+mn-ea"/>
                          <a:cs typeface="Times New Roman" panose="02020603050405020304" pitchFamily="18" charset="0"/>
                        </a:rPr>
                        <a:t>m1</a:t>
                      </a:r>
                      <a:endParaRPr lang="en-US" sz="1600" b="0" kern="120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0" kern="1200" smtClean="0">
                          <a:solidFill>
                            <a:schemeClr val="dk1"/>
                          </a:solidFill>
                          <a:effectLst/>
                          <a:latin typeface="Times New Roman" panose="02020603050405020304" pitchFamily="18" charset="0"/>
                          <a:ea typeface="+mn-ea"/>
                          <a:cs typeface="Times New Roman" panose="02020603050405020304" pitchFamily="18" charset="0"/>
                        </a:rPr>
                        <a:t>p</a:t>
                      </a:r>
                      <a:r>
                        <a:rPr lang="en-US" sz="1600" b="0" kern="1200" baseline="-25000" smtClean="0">
                          <a:solidFill>
                            <a:schemeClr val="dk1"/>
                          </a:solidFill>
                          <a:effectLst/>
                          <a:latin typeface="Times New Roman" panose="02020603050405020304" pitchFamily="18" charset="0"/>
                          <a:ea typeface="+mn-ea"/>
                          <a:cs typeface="Times New Roman" panose="02020603050405020304" pitchFamily="18" charset="0"/>
                        </a:rPr>
                        <a:t>m2</a:t>
                      </a:r>
                      <a:endParaRPr lang="en-US" sz="1600" b="0" kern="120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algn="ctr"/>
                      <a:r>
                        <a:rPr lang="en-US" sz="1600" smtClean="0">
                          <a:latin typeface="Times New Roman" panose="02020603050405020304" pitchFamily="18" charset="0"/>
                          <a:cs typeface="Times New Roman" panose="02020603050405020304" pitchFamily="18" charset="0"/>
                        </a:rPr>
                        <a:t>…</a:t>
                      </a:r>
                      <a:endParaRPr lang="en-US" sz="160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0" kern="1200" smtClean="0">
                          <a:solidFill>
                            <a:schemeClr val="dk1"/>
                          </a:solidFill>
                          <a:effectLst/>
                          <a:latin typeface="Times New Roman" panose="02020603050405020304" pitchFamily="18" charset="0"/>
                          <a:ea typeface="+mn-ea"/>
                          <a:cs typeface="Times New Roman" panose="02020603050405020304" pitchFamily="18" charset="0"/>
                        </a:rPr>
                        <a:t>p</a:t>
                      </a:r>
                      <a:r>
                        <a:rPr lang="en-US" sz="1600" b="0" kern="1200" baseline="-25000" smtClean="0">
                          <a:solidFill>
                            <a:schemeClr val="dk1"/>
                          </a:solidFill>
                          <a:effectLst/>
                          <a:latin typeface="Times New Roman" panose="02020603050405020304" pitchFamily="18" charset="0"/>
                          <a:ea typeface="+mn-ea"/>
                          <a:cs typeface="Times New Roman" panose="02020603050405020304" pitchFamily="18" charset="0"/>
                        </a:rPr>
                        <a:t>mn</a:t>
                      </a:r>
                      <a:endParaRPr lang="en-US" sz="1600" b="0" kern="120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3554105380"/>
                  </a:ext>
                </a:extLst>
              </a:tr>
            </a:tbl>
          </a:graphicData>
        </a:graphic>
      </p:graphicFrame>
    </p:spTree>
    <p:extLst>
      <p:ext uri="{BB962C8B-B14F-4D97-AF65-F5344CB8AC3E}">
        <p14:creationId xmlns:p14="http://schemas.microsoft.com/office/powerpoint/2010/main" val="11285182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400" smtClean="0">
                <a:latin typeface="Times New Roman" panose="02020603050405020304" pitchFamily="18" charset="0"/>
                <a:cs typeface="Times New Roman" panose="02020603050405020304" pitchFamily="18" charset="0"/>
              </a:rPr>
              <a:t>Стабло одлучивања</a:t>
            </a:r>
            <a:endParaRPr lang="en-US" sz="240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sr-Cyrl-RS" smtClean="0">
                <a:latin typeface="Times New Roman" panose="02020603050405020304" pitchFamily="18" charset="0"/>
                <a:cs typeface="Times New Roman" panose="02020603050405020304" pitchFamily="18" charset="0"/>
              </a:rPr>
              <a:t>Модели се могу приказивати и помоћу стабла одлучивања (дрво одлучивања).</a:t>
            </a:r>
          </a:p>
          <a:p>
            <a:pPr marL="0" indent="0" algn="just">
              <a:buNone/>
            </a:pPr>
            <a:r>
              <a:rPr lang="sr-Cyrl-RS" smtClean="0">
                <a:latin typeface="Times New Roman" panose="02020603050405020304" pitchFamily="18" charset="0"/>
                <a:cs typeface="Times New Roman" panose="02020603050405020304" pitchFamily="18" charset="0"/>
              </a:rPr>
              <a:t>Стабло одлучивања формира доносилац одлуке у циљу избора најбоље од понуђених алтернатива или акција.</a:t>
            </a:r>
          </a:p>
          <a:p>
            <a:pPr marL="0" indent="0" algn="just">
              <a:buNone/>
            </a:pPr>
            <a:r>
              <a:rPr lang="sr-Cyrl-RS" smtClean="0">
                <a:latin typeface="Times New Roman" panose="02020603050405020304" pitchFamily="18" charset="0"/>
                <a:cs typeface="Times New Roman" panose="02020603050405020304" pitchFamily="18" charset="0"/>
              </a:rPr>
              <a:t>Стабло се грана у више могућих решења. Гране претстављају алтернативне правце (са одређеном вероватноћом појављивања), а чворови место одлучивања.</a:t>
            </a:r>
          </a:p>
          <a:p>
            <a:pPr marL="0" indent="0" algn="just">
              <a:buNone/>
            </a:pPr>
            <a:r>
              <a:rPr lang="sr-Cyrl-RS" smtClean="0">
                <a:latin typeface="Times New Roman" panose="02020603050405020304" pitchFamily="18" charset="0"/>
                <a:cs typeface="Times New Roman" panose="02020603050405020304" pitchFamily="18" charset="0"/>
              </a:rPr>
              <a:t>На овај начин се формира ланац повезаних и међусобно зависних одлука које утичу на избор коначне одлуке.</a:t>
            </a:r>
          </a:p>
          <a:p>
            <a:pPr marL="0" indent="0" algn="just">
              <a:buNone/>
            </a:pPr>
            <a:r>
              <a:rPr lang="sr-Cyrl-RS" smtClean="0">
                <a:latin typeface="Times New Roman" panose="02020603050405020304" pitchFamily="18" charset="0"/>
                <a:cs typeface="Times New Roman" panose="02020603050405020304" pitchFamily="18" charset="0"/>
              </a:rPr>
              <a:t>Решавање проблема се врши тако што се израчунавају очекиване вредности за поједине чворове одлучивања идући од крајњих резултата према почетним. </a:t>
            </a:r>
          </a:p>
          <a:p>
            <a:pPr marL="0" indent="0" algn="just">
              <a:buNone/>
            </a:pPr>
            <a:r>
              <a:rPr lang="sr-Cyrl-RS" smtClean="0">
                <a:latin typeface="Times New Roman" panose="02020603050405020304" pitchFamily="18" charset="0"/>
                <a:cs typeface="Times New Roman" panose="02020603050405020304" pitchFamily="18" charset="0"/>
              </a:rPr>
              <a:t>Бира се она алтернатива која доноси највећу очекивану вредност у почетном чвору одлучивања.</a:t>
            </a:r>
          </a:p>
          <a:p>
            <a:pPr algn="just"/>
            <a:endParaRPr lang="sr-Cyrl-RS">
              <a:latin typeface="Times New Roman" panose="02020603050405020304" pitchFamily="18" charset="0"/>
              <a:cs typeface="Times New Roman" panose="02020603050405020304" pitchFamily="18" charset="0"/>
            </a:endParaRPr>
          </a:p>
          <a:p>
            <a:pPr algn="just"/>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67277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400" smtClean="0">
                <a:latin typeface="Times New Roman" panose="02020603050405020304" pitchFamily="18" charset="0"/>
                <a:cs typeface="Times New Roman" panose="02020603050405020304" pitchFamily="18" charset="0"/>
              </a:rPr>
              <a:t>Проблем одлучивања</a:t>
            </a:r>
            <a:endParaRPr lang="en-US" sz="240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829849"/>
            <a:ext cx="8596668" cy="3880773"/>
          </a:xfrm>
        </p:spPr>
        <p:txBody>
          <a:bodyPr/>
          <a:lstStyle/>
          <a:p>
            <a:pPr marL="0" indent="0" algn="just">
              <a:buNone/>
            </a:pPr>
            <a:r>
              <a:rPr lang="sr-Cyrl-RS" smtClean="0">
                <a:latin typeface="Times New Roman" panose="02020603050405020304" pitchFamily="18" charset="0"/>
                <a:cs typeface="Times New Roman" panose="02020603050405020304" pitchFamily="18" charset="0"/>
              </a:rPr>
              <a:t>Проблем одлучивања претставља избор између алтернатива скупа према неком критеријуму при чему се подразумева да постоји знање о ситуацији, тј., проблему о коме се одлучује.</a:t>
            </a:r>
          </a:p>
          <a:p>
            <a:pPr marL="0" indent="0" algn="just">
              <a:buNone/>
            </a:pPr>
            <a:r>
              <a:rPr lang="sr-Cyrl-RS" smtClean="0">
                <a:latin typeface="Times New Roman" panose="02020603050405020304" pitchFamily="18" charset="0"/>
                <a:cs typeface="Times New Roman" panose="02020603050405020304" pitchFamily="18" charset="0"/>
              </a:rPr>
              <a:t>Проблем одлучивања се математички може представити као следећи скуп:</a:t>
            </a:r>
          </a:p>
          <a:p>
            <a:pPr algn="ctr"/>
            <a:r>
              <a:rPr lang="sr-Cyrl-CS" b="1">
                <a:latin typeface="Times New Roman" panose="02020603050405020304" pitchFamily="18" charset="0"/>
                <a:cs typeface="Times New Roman" panose="02020603050405020304" pitchFamily="18" charset="0"/>
              </a:rPr>
              <a:t>(А, Θ, Φ, </a:t>
            </a:r>
            <a:r>
              <a:rPr lang="en-US" b="1">
                <a:latin typeface="Times New Roman" panose="02020603050405020304" pitchFamily="18" charset="0"/>
                <a:cs typeface="Times New Roman" panose="02020603050405020304" pitchFamily="18" charset="0"/>
              </a:rPr>
              <a:t>P, </a:t>
            </a:r>
            <a:r>
              <a:rPr lang="en-GB" b="1">
                <a:latin typeface="Times New Roman" panose="02020603050405020304" pitchFamily="18" charset="0"/>
                <a:cs typeface="Times New Roman" panose="02020603050405020304" pitchFamily="18" charset="0"/>
              </a:rPr>
              <a:t>≿)</a:t>
            </a:r>
            <a:endParaRPr lang="en-US">
              <a:latin typeface="Times New Roman" panose="02020603050405020304" pitchFamily="18" charset="0"/>
              <a:cs typeface="Times New Roman" panose="02020603050405020304" pitchFamily="18" charset="0"/>
            </a:endParaRPr>
          </a:p>
          <a:p>
            <a:pPr algn="just"/>
            <a:r>
              <a:rPr lang="sr-Cyrl-RS" smtClean="0">
                <a:latin typeface="Times New Roman" panose="02020603050405020304" pitchFamily="18" charset="0"/>
                <a:cs typeface="Times New Roman" panose="02020603050405020304" pitchFamily="18" charset="0"/>
              </a:rPr>
              <a:t>А је скуп алтернатива или акција (могућих) између којих ДО мора да бира.</a:t>
            </a:r>
          </a:p>
          <a:p>
            <a:pPr algn="just"/>
            <a:r>
              <a:rPr lang="en-US" smtClean="0">
                <a:latin typeface="Times New Roman" panose="02020603050405020304" pitchFamily="18" charset="0"/>
                <a:cs typeface="Times New Roman" panose="02020603050405020304" pitchFamily="18" charset="0"/>
              </a:rPr>
              <a:t>P</a:t>
            </a:r>
            <a:r>
              <a:rPr lang="sr-Cyrl-RS" smtClean="0">
                <a:latin typeface="Times New Roman" panose="02020603050405020304" pitchFamily="18" charset="0"/>
                <a:cs typeface="Times New Roman" panose="02020603050405020304" pitchFamily="18" charset="0"/>
              </a:rPr>
              <a:t> је скуп последица или резултата који се добијају на основу избора алтернативе.</a:t>
            </a:r>
          </a:p>
          <a:p>
            <a:pPr algn="just"/>
            <a:r>
              <a:rPr lang="sr-Cyrl-CS" smtClean="0">
                <a:latin typeface="Times New Roman" panose="02020603050405020304" pitchFamily="18" charset="0"/>
                <a:cs typeface="Times New Roman" panose="02020603050405020304" pitchFamily="18" charset="0"/>
              </a:rPr>
              <a:t>Θ је скуп стања окружења у коме се врши одлучивање. Ова стања су најчешће непозната, али се некад као информација може дати расподела вероватноће. Стања околине (окружења) не могу бити контролисана од стране оног ко врши одлучивање.</a:t>
            </a: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62832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400">
                <a:latin typeface="Times New Roman" panose="02020603050405020304" pitchFamily="18" charset="0"/>
                <a:cs typeface="Times New Roman" panose="02020603050405020304" pitchFamily="18" charset="0"/>
              </a:rPr>
              <a:t>Проблем одлучивања</a:t>
            </a:r>
            <a:endParaRPr lang="en-US" sz="2400"/>
          </a:p>
        </p:txBody>
      </p:sp>
      <p:sp>
        <p:nvSpPr>
          <p:cNvPr id="3" name="Content Placeholder 2"/>
          <p:cNvSpPr>
            <a:spLocks noGrp="1"/>
          </p:cNvSpPr>
          <p:nvPr>
            <p:ph idx="1"/>
          </p:nvPr>
        </p:nvSpPr>
        <p:spPr/>
        <p:txBody>
          <a:bodyPr/>
          <a:lstStyle/>
          <a:p>
            <a:pPr algn="just"/>
            <a:r>
              <a:rPr lang="sr-Cyrl-CS" smtClean="0">
                <a:latin typeface="Times New Roman" panose="02020603050405020304" pitchFamily="18" charset="0"/>
                <a:cs typeface="Times New Roman" panose="02020603050405020304" pitchFamily="18" charset="0"/>
              </a:rPr>
              <a:t>Φ представља пресликавање </a:t>
            </a:r>
            <a:r>
              <a:rPr lang="en-GB">
                <a:latin typeface="Times New Roman" panose="02020603050405020304" pitchFamily="18" charset="0"/>
                <a:cs typeface="Times New Roman" panose="02020603050405020304" pitchFamily="18" charset="0"/>
              </a:rPr>
              <a:t>Ax</a:t>
            </a:r>
            <a:r>
              <a:rPr lang="sr-Cyrl-CS">
                <a:latin typeface="Times New Roman" panose="02020603050405020304" pitchFamily="18" charset="0"/>
                <a:cs typeface="Times New Roman" panose="02020603050405020304" pitchFamily="18" charset="0"/>
              </a:rPr>
              <a:t>Θ→</a:t>
            </a:r>
            <a:r>
              <a:rPr lang="en-US" smtClean="0">
                <a:latin typeface="Times New Roman" panose="02020603050405020304" pitchFamily="18" charset="0"/>
                <a:cs typeface="Times New Roman" panose="02020603050405020304" pitchFamily="18" charset="0"/>
              </a:rPr>
              <a:t>P</a:t>
            </a:r>
            <a:r>
              <a:rPr lang="sr-Cyrl-RS" smtClean="0">
                <a:latin typeface="Times New Roman" panose="02020603050405020304" pitchFamily="18" charset="0"/>
                <a:cs typeface="Times New Roman" panose="02020603050405020304" pitchFamily="18" charset="0"/>
              </a:rPr>
              <a:t> којим се за свако стање </a:t>
            </a:r>
            <a:r>
              <a:rPr lang="sr-Cyrl-CS" smtClean="0">
                <a:latin typeface="Times New Roman" panose="02020603050405020304" pitchFamily="18" charset="0"/>
                <a:cs typeface="Times New Roman" panose="02020603050405020304" pitchFamily="18" charset="0"/>
              </a:rPr>
              <a:t>Θ и сваку алтернативу а одређује резултујућа последица </a:t>
            </a:r>
            <a:r>
              <a:rPr lang="en-US">
                <a:latin typeface="Times New Roman" panose="02020603050405020304" pitchFamily="18" charset="0"/>
                <a:cs typeface="Times New Roman" panose="02020603050405020304" pitchFamily="18" charset="0"/>
              </a:rPr>
              <a:t>X= </a:t>
            </a:r>
            <a:r>
              <a:rPr lang="sr-Cyrl-CS">
                <a:latin typeface="Times New Roman" panose="02020603050405020304" pitchFamily="18" charset="0"/>
                <a:cs typeface="Times New Roman" panose="02020603050405020304" pitchFamily="18" charset="0"/>
              </a:rPr>
              <a:t>Φ</a:t>
            </a:r>
            <a:r>
              <a:rPr lang="en-US">
                <a:latin typeface="Times New Roman" panose="02020603050405020304" pitchFamily="18" charset="0"/>
                <a:cs typeface="Times New Roman" panose="02020603050405020304" pitchFamily="18" charset="0"/>
              </a:rPr>
              <a:t>(a, </a:t>
            </a:r>
            <a:r>
              <a:rPr lang="sr-Cyrl-CS">
                <a:latin typeface="Times New Roman" panose="02020603050405020304" pitchFamily="18" charset="0"/>
                <a:cs typeface="Times New Roman" panose="02020603050405020304" pitchFamily="18" charset="0"/>
              </a:rPr>
              <a:t>Θ</a:t>
            </a:r>
            <a:r>
              <a:rPr lang="en-US" smtClean="0">
                <a:latin typeface="Times New Roman" panose="02020603050405020304" pitchFamily="18" charset="0"/>
                <a:cs typeface="Times New Roman" panose="02020603050405020304" pitchFamily="18" charset="0"/>
              </a:rPr>
              <a:t>)</a:t>
            </a:r>
            <a:r>
              <a:rPr lang="sr-Cyrl-RS" smtClean="0">
                <a:latin typeface="Times New Roman" panose="02020603050405020304" pitchFamily="18" charset="0"/>
                <a:cs typeface="Times New Roman" panose="02020603050405020304" pitchFamily="18" charset="0"/>
              </a:rPr>
              <a:t>.</a:t>
            </a:r>
          </a:p>
          <a:p>
            <a:pPr algn="just"/>
            <a:r>
              <a:rPr lang="en-GB" smtClean="0">
                <a:latin typeface="Times New Roman" panose="02020603050405020304" pitchFamily="18" charset="0"/>
                <a:cs typeface="Times New Roman" panose="02020603050405020304" pitchFamily="18" charset="0"/>
              </a:rPr>
              <a:t>≿</a:t>
            </a:r>
            <a:r>
              <a:rPr lang="sr-Cyrl-RS" smtClean="0">
                <a:latin typeface="Times New Roman" panose="02020603050405020304" pitchFamily="18" charset="0"/>
                <a:cs typeface="Times New Roman" panose="02020603050405020304" pitchFamily="18" charset="0"/>
              </a:rPr>
              <a:t> представља релацију слабе преференције.</a:t>
            </a:r>
          </a:p>
          <a:p>
            <a:pPr algn="just"/>
            <a:endParaRPr lang="sr-Cyrl-RS">
              <a:latin typeface="Times New Roman" panose="02020603050405020304" pitchFamily="18" charset="0"/>
              <a:cs typeface="Times New Roman" panose="02020603050405020304" pitchFamily="18" charset="0"/>
            </a:endParaRPr>
          </a:p>
          <a:p>
            <a:pPr marL="0" indent="0" algn="just">
              <a:buNone/>
            </a:pPr>
            <a:r>
              <a:rPr lang="sr-Cyrl-RS" smtClean="0">
                <a:latin typeface="Times New Roman" panose="02020603050405020304" pitchFamily="18" charset="0"/>
                <a:cs typeface="Times New Roman" panose="02020603050405020304" pitchFamily="18" charset="0"/>
              </a:rPr>
              <a:t>Релација преференције је тип бинарне релације којом се описује преференција (предност) у одлучивању између две алтернативе. </a:t>
            </a:r>
          </a:p>
          <a:p>
            <a:pPr algn="just"/>
            <a:endParaRPr lang="sr-Cyrl-R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373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l" rtl="0">
              <a:lnSpc>
                <a:spcPct val="90000"/>
              </a:lnSpc>
              <a:spcBef>
                <a:spcPct val="0"/>
              </a:spcBef>
            </a:pPr>
            <a:r>
              <a:rPr lang="sr-Cyrl-CS" sz="2400" b="1" dirty="0">
                <a:latin typeface="Times New Roman" panose="02020603050405020304" pitchFamily="18" charset="0"/>
                <a:cs typeface="Times New Roman" panose="02020603050405020304" pitchFamily="18" charset="0"/>
              </a:rPr>
              <a:t>Одлука и одлучивање  - п</a:t>
            </a:r>
            <a:r>
              <a:rPr lang="sr-Latn-CS" sz="2400" b="1" dirty="0">
                <a:latin typeface="Times New Roman" panose="02020603050405020304" pitchFamily="18" charset="0"/>
                <a:cs typeface="Times New Roman" panose="02020603050405020304" pitchFamily="18" charset="0"/>
              </a:rPr>
              <a:t>ојмови и дефиниције</a:t>
            </a:r>
            <a:r>
              <a:rPr lang="en-US" sz="1800" dirty="0"/>
              <a:t/>
            </a:r>
            <a:br>
              <a:rPr lang="en-US" sz="1800" dirty="0"/>
            </a:br>
            <a:endParaRPr lang="en-US" dirty="0"/>
          </a:p>
        </p:txBody>
      </p:sp>
      <p:sp>
        <p:nvSpPr>
          <p:cNvPr id="3" name="Content Placeholder 2"/>
          <p:cNvSpPr>
            <a:spLocks noGrp="1"/>
          </p:cNvSpPr>
          <p:nvPr>
            <p:ph idx="1"/>
          </p:nvPr>
        </p:nvSpPr>
        <p:spPr/>
        <p:txBody>
          <a:bodyPr>
            <a:normAutofit fontScale="92500"/>
          </a:bodyPr>
          <a:lstStyle/>
          <a:p>
            <a:pPr marL="0" indent="0" algn="just">
              <a:buNone/>
            </a:pPr>
            <a:r>
              <a:rPr lang="sr-Latn-CS" sz="2400" dirty="0">
                <a:latin typeface="Times New Roman" panose="02020603050405020304" pitchFamily="18" charset="0"/>
                <a:cs typeface="Times New Roman" panose="02020603050405020304" pitchFamily="18" charset="0"/>
              </a:rPr>
              <a:t>O</a:t>
            </a:r>
            <a:r>
              <a:rPr lang="sr-Cyrl-CS" sz="2400" dirty="0">
                <a:latin typeface="Times New Roman" panose="02020603050405020304" pitchFamily="18" charset="0"/>
                <a:cs typeface="Times New Roman" panose="02020603050405020304" pitchFamily="18" charset="0"/>
              </a:rPr>
              <a:t>длука је: а) чврста намера, коначно решење</a:t>
            </a:r>
            <a:r>
              <a:rPr lang="sr-Latn-CS" sz="2400" dirty="0">
                <a:latin typeface="Times New Roman" panose="02020603050405020304" pitchFamily="18" charset="0"/>
                <a:cs typeface="Times New Roman" panose="02020603050405020304" pitchFamily="18" charset="0"/>
              </a:rPr>
              <a:t>, </a:t>
            </a:r>
            <a:r>
              <a:rPr lang="sr-Cyrl-CS" sz="2400" dirty="0">
                <a:latin typeface="Times New Roman" panose="02020603050405020304" pitchFamily="18" charset="0"/>
                <a:cs typeface="Times New Roman" panose="02020603050405020304" pitchFamily="18" charset="0"/>
              </a:rPr>
              <a:t>резултат договора, </a:t>
            </a:r>
            <a:r>
              <a:rPr lang="sr-Cyrl-CS" sz="2400" dirty="0" smtClean="0">
                <a:latin typeface="Times New Roman" panose="02020603050405020304" pitchFamily="18" charset="0"/>
                <a:cs typeface="Times New Roman" panose="02020603050405020304" pitchFamily="18" charset="0"/>
              </a:rPr>
              <a:t>закључак</a:t>
            </a:r>
            <a:r>
              <a:rPr lang="sr-Latn-CS" sz="2400" dirty="0" smtClean="0">
                <a:latin typeface="Times New Roman" panose="02020603050405020304" pitchFamily="18" charset="0"/>
                <a:cs typeface="Times New Roman" panose="02020603050405020304" pitchFamily="18" charset="0"/>
              </a:rPr>
              <a:t>; </a:t>
            </a:r>
            <a:r>
              <a:rPr lang="sr-Cyrl-CS" sz="2400" dirty="0">
                <a:latin typeface="Times New Roman" panose="02020603050405020304" pitchFamily="18" charset="0"/>
                <a:cs typeface="Times New Roman" panose="02020603050405020304" pitchFamily="18" charset="0"/>
              </a:rPr>
              <a:t>б) пресудан догађај, </a:t>
            </a:r>
            <a:r>
              <a:rPr lang="sr-Cyrl-CS" sz="2400" dirty="0" smtClean="0">
                <a:latin typeface="Times New Roman" panose="02020603050405020304" pitchFamily="18" charset="0"/>
                <a:cs typeface="Times New Roman" panose="02020603050405020304" pitchFamily="18" charset="0"/>
              </a:rPr>
              <a:t>исход</a:t>
            </a:r>
            <a:r>
              <a:rPr lang="sr-Latn-CS" sz="2400" dirty="0" smtClean="0">
                <a:latin typeface="Times New Roman" panose="02020603050405020304" pitchFamily="18" charset="0"/>
                <a:cs typeface="Times New Roman" panose="02020603050405020304" pitchFamily="18" charset="0"/>
              </a:rPr>
              <a:t>; </a:t>
            </a:r>
            <a:r>
              <a:rPr lang="sr-Cyrl-CS" sz="2400" dirty="0">
                <a:latin typeface="Times New Roman" panose="02020603050405020304" pitchFamily="18" charset="0"/>
                <a:cs typeface="Times New Roman" panose="02020603050405020304" pitchFamily="18" charset="0"/>
              </a:rPr>
              <a:t>в) одлучност, решеност</a:t>
            </a:r>
            <a:r>
              <a:rPr lang="ru-RU"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marL="0" indent="0" algn="just">
              <a:buNone/>
            </a:pPr>
            <a:r>
              <a:rPr lang="sr-Cyrl-CS" sz="2400" dirty="0">
                <a:latin typeface="Times New Roman" panose="02020603050405020304" pitchFamily="18" charset="0"/>
                <a:cs typeface="Times New Roman" panose="02020603050405020304" pitchFamily="18" charset="0"/>
              </a:rPr>
              <a:t>Одлучити значи: а) донети одлуку, решити се на нешто</a:t>
            </a:r>
            <a:r>
              <a:rPr lang="sr-Cyrl-RS" sz="2400" dirty="0">
                <a:latin typeface="Times New Roman" panose="02020603050405020304" pitchFamily="18" charset="0"/>
                <a:cs typeface="Times New Roman" panose="02020603050405020304" pitchFamily="18" charset="0"/>
              </a:rPr>
              <a:t>, </a:t>
            </a:r>
            <a:r>
              <a:rPr lang="sr-Cyrl-CS" sz="2400" dirty="0">
                <a:latin typeface="Times New Roman" panose="02020603050405020304" pitchFamily="18" charset="0"/>
                <a:cs typeface="Times New Roman" panose="02020603050405020304" pitchFamily="18" charset="0"/>
              </a:rPr>
              <a:t>б) бити пресудан за нешто, решити коначан исход; в) утицати на кога при доношењу одлуке, определити, навести, приволети.</a:t>
            </a:r>
            <a:endParaRPr lang="en-US" sz="2400" dirty="0">
              <a:latin typeface="Times New Roman" panose="02020603050405020304" pitchFamily="18" charset="0"/>
              <a:cs typeface="Times New Roman" panose="02020603050405020304" pitchFamily="18" charset="0"/>
            </a:endParaRPr>
          </a:p>
          <a:p>
            <a:pPr marL="0" indent="0" algn="just">
              <a:buNone/>
            </a:pPr>
            <a:r>
              <a:rPr lang="sr-Cyrl-CS"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lgn="just">
              <a:buNone/>
            </a:pPr>
            <a:r>
              <a:rPr lang="sr-Cyrl-CS" sz="2400" dirty="0">
                <a:latin typeface="Times New Roman" panose="02020603050405020304" pitchFamily="18" charset="0"/>
                <a:cs typeface="Times New Roman" panose="02020603050405020304" pitchFamily="18" charset="0"/>
              </a:rPr>
              <a:t>Одлучити се, пак, значи: одлучити; од више могућности изабрати једну, определити се.</a:t>
            </a:r>
            <a:endParaRPr lang="en-US"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656336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sz="2400" dirty="0" smtClean="0">
                <a:latin typeface="Times New Roman" panose="02020603050405020304" pitchFamily="18" charset="0"/>
                <a:cs typeface="Times New Roman" panose="02020603050405020304" pitchFamily="18" charset="0"/>
              </a:rPr>
              <a:t>Избор метода и техника</a:t>
            </a:r>
            <a:endParaRPr lang="en-US" dirty="0"/>
          </a:p>
        </p:txBody>
      </p:sp>
      <p:sp>
        <p:nvSpPr>
          <p:cNvPr id="3" name="Content Placeholder 2"/>
          <p:cNvSpPr>
            <a:spLocks noGrp="1"/>
          </p:cNvSpPr>
          <p:nvPr>
            <p:ph idx="1"/>
          </p:nvPr>
        </p:nvSpPr>
        <p:spPr/>
        <p:txBody>
          <a:bodyPr>
            <a:normAutofit/>
          </a:bodyPr>
          <a:lstStyle/>
          <a:p>
            <a:pPr marL="0" indent="0" algn="just">
              <a:buNone/>
            </a:pPr>
            <a:r>
              <a:rPr lang="ru-RU" sz="2000" dirty="0" err="1" smtClean="0">
                <a:latin typeface="Times New Roman" panose="02020603050405020304" pitchFamily="18" charset="0"/>
                <a:cs typeface="Times New Roman" panose="02020603050405020304" pitchFamily="18" charset="0"/>
              </a:rPr>
              <a:t>Решавање</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формулисаних</a:t>
            </a:r>
            <a:r>
              <a:rPr lang="ru-RU" sz="2000" dirty="0">
                <a:latin typeface="Times New Roman" panose="02020603050405020304" pitchFamily="18" charset="0"/>
                <a:cs typeface="Times New Roman" panose="02020603050405020304" pitchFamily="18" charset="0"/>
              </a:rPr>
              <a:t> проблема се </a:t>
            </a:r>
            <a:r>
              <a:rPr lang="ru-RU" sz="2000" dirty="0" err="1" smtClean="0">
                <a:latin typeface="Times New Roman" panose="02020603050405020304" pitchFamily="18" charset="0"/>
                <a:cs typeface="Times New Roman" panose="02020603050405020304" pitchFamily="18" charset="0"/>
              </a:rPr>
              <a:t>најчешће</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врши</a:t>
            </a:r>
            <a:r>
              <a:rPr lang="ru-RU" sz="2000" dirty="0">
                <a:latin typeface="Times New Roman" panose="02020603050405020304" pitchFamily="18" charset="0"/>
                <a:cs typeface="Times New Roman" panose="02020603050405020304" pitchFamily="18" charset="0"/>
              </a:rPr>
              <a:t> уз </a:t>
            </a:r>
            <a:r>
              <a:rPr lang="ru-RU" sz="2000" dirty="0" err="1" smtClean="0">
                <a:latin typeface="Times New Roman" panose="02020603050405020304" pitchFamily="18" charset="0"/>
                <a:cs typeface="Times New Roman" panose="02020603050405020304" pitchFamily="18" charset="0"/>
              </a:rPr>
              <a:t>помоћ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одговарајућих</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метода и техника. У </a:t>
            </a:r>
            <a:r>
              <a:rPr lang="ru-RU" sz="2000" dirty="0" err="1">
                <a:latin typeface="Times New Roman" panose="02020603050405020304" pitchFamily="18" charset="0"/>
                <a:cs typeface="Times New Roman" panose="02020603050405020304" pitchFamily="18" charset="0"/>
              </a:rPr>
              <a:t>литератури</a:t>
            </a:r>
            <a:r>
              <a:rPr lang="ru-RU" sz="2000" dirty="0">
                <a:latin typeface="Times New Roman" panose="02020603050405020304" pitchFamily="18" charset="0"/>
                <a:cs typeface="Times New Roman" panose="02020603050405020304" pitchFamily="18" charset="0"/>
              </a:rPr>
              <a:t> се </a:t>
            </a:r>
            <a:r>
              <a:rPr lang="ru-RU" sz="2000" dirty="0" err="1">
                <a:latin typeface="Times New Roman" panose="02020603050405020304" pitchFamily="18" charset="0"/>
                <a:cs typeface="Times New Roman" panose="02020603050405020304" pitchFamily="18" charset="0"/>
              </a:rPr>
              <a:t>појмови</a:t>
            </a:r>
            <a:r>
              <a:rPr lang="ru-RU" sz="2000" dirty="0">
                <a:latin typeface="Times New Roman" panose="02020603050405020304" pitchFamily="18" charset="0"/>
                <a:cs typeface="Times New Roman" panose="02020603050405020304" pitchFamily="18" charset="0"/>
              </a:rPr>
              <a:t> метода и техника </a:t>
            </a:r>
            <a:r>
              <a:rPr lang="ru-RU" sz="2000" dirty="0" err="1" smtClean="0">
                <a:latin typeface="Times New Roman" panose="02020603050405020304" pitchFamily="18" charset="0"/>
                <a:cs typeface="Times New Roman" panose="02020603050405020304" pitchFamily="18" charset="0"/>
              </a:rPr>
              <a:t>најчешће</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користе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синоними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иако</a:t>
            </a:r>
            <a:r>
              <a:rPr lang="ru-RU" sz="2000" dirty="0">
                <a:latin typeface="Times New Roman" panose="02020603050405020304" pitchFamily="18" charset="0"/>
                <a:cs typeface="Times New Roman" panose="02020603050405020304" pitchFamily="18" charset="0"/>
              </a:rPr>
              <a:t> се </a:t>
            </a:r>
            <a:r>
              <a:rPr lang="ru-RU" sz="2000" dirty="0" err="1">
                <a:latin typeface="Times New Roman" panose="02020603050405020304" pitchFamily="18" charset="0"/>
                <a:cs typeface="Times New Roman" panose="02020603050405020304" pitchFamily="18" charset="0"/>
              </a:rPr>
              <a:t>међусобно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разликују</a:t>
            </a:r>
            <a:r>
              <a:rPr lang="ru-RU" sz="2000">
                <a:latin typeface="Times New Roman" panose="02020603050405020304" pitchFamily="18" charset="0"/>
                <a:cs typeface="Times New Roman" panose="02020603050405020304" pitchFamily="18" charset="0"/>
              </a:rPr>
              <a:t>: </a:t>
            </a:r>
            <a:endParaRPr lang="en-US" sz="2000" smtClean="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Метода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је</a:t>
            </a:r>
            <a:r>
              <a:rPr lang="ru-RU" sz="2000" dirty="0">
                <a:latin typeface="Times New Roman" panose="02020603050405020304" pitchFamily="18" charset="0"/>
                <a:cs typeface="Times New Roman" panose="02020603050405020304" pitchFamily="18" charset="0"/>
              </a:rPr>
              <a:t> скуп правила у </a:t>
            </a:r>
            <a:r>
              <a:rPr lang="ru-RU" sz="2000" dirty="0" err="1">
                <a:latin typeface="Times New Roman" panose="02020603050405020304" pitchFamily="18" charset="0"/>
                <a:cs typeface="Times New Roman" panose="02020603050405020304" pitchFamily="18" charset="0"/>
              </a:rPr>
              <a:t>извођењу</a:t>
            </a:r>
            <a:r>
              <a:rPr lang="ru-RU" sz="2000" dirty="0">
                <a:latin typeface="Times New Roman" panose="02020603050405020304" pitchFamily="18" charset="0"/>
                <a:cs typeface="Times New Roman" panose="02020603050405020304" pitchFamily="18" charset="0"/>
              </a:rPr>
              <a:t> или </a:t>
            </a:r>
            <a:r>
              <a:rPr lang="ru-RU" sz="2000" dirty="0" err="1">
                <a:latin typeface="Times New Roman" panose="02020603050405020304" pitchFamily="18" charset="0"/>
                <a:cs typeface="Times New Roman" panose="02020603050405020304" pitchFamily="18" charset="0"/>
              </a:rPr>
              <a:t>обављању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неког</a:t>
            </a:r>
            <a:r>
              <a:rPr lang="ru-RU" sz="2000" dirty="0">
                <a:latin typeface="Times New Roman" panose="02020603050405020304" pitchFamily="18" charset="0"/>
                <a:cs typeface="Times New Roman" panose="02020603050405020304" pitchFamily="18" charset="0"/>
              </a:rPr>
              <a:t> посла </a:t>
            </a:r>
            <a:r>
              <a:rPr lang="ru-RU" sz="2000" dirty="0" err="1">
                <a:latin typeface="Times New Roman" panose="02020603050405020304" pitchFamily="18" charset="0"/>
                <a:cs typeface="Times New Roman" panose="02020603050405020304" pitchFamily="18" charset="0"/>
              </a:rPr>
              <a:t>чија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примена</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омогућава</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остварење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неког</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циља</a:t>
            </a:r>
            <a:r>
              <a:rPr lang="ru-RU" sz="2000" dirty="0">
                <a:latin typeface="Times New Roman" panose="02020603050405020304" pitchFamily="18" charset="0"/>
                <a:cs typeface="Times New Roman" panose="02020603050405020304" pitchFamily="18" charset="0"/>
              </a:rPr>
              <a:t>. </a:t>
            </a:r>
          </a:p>
          <a:p>
            <a:pPr algn="just"/>
            <a:r>
              <a:rPr lang="ru-RU" sz="2000" dirty="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Техника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је</a:t>
            </a:r>
            <a:r>
              <a:rPr lang="ru-RU" sz="2000" dirty="0">
                <a:latin typeface="Times New Roman" panose="02020603050405020304" pitchFamily="18" charset="0"/>
                <a:cs typeface="Times New Roman" panose="02020603050405020304" pitchFamily="18" charset="0"/>
              </a:rPr>
              <a:t> скуп правила у </a:t>
            </a:r>
            <a:r>
              <a:rPr lang="ru-RU" sz="2000" dirty="0" err="1">
                <a:latin typeface="Times New Roman" panose="02020603050405020304" pitchFamily="18" charset="0"/>
                <a:cs typeface="Times New Roman" panose="02020603050405020304" pitchFamily="18" charset="0"/>
              </a:rPr>
              <a:t>извођењу</a:t>
            </a:r>
            <a:r>
              <a:rPr lang="ru-RU" sz="2000" dirty="0">
                <a:latin typeface="Times New Roman" panose="02020603050405020304" pitchFamily="18" charset="0"/>
                <a:cs typeface="Times New Roman" panose="02020603050405020304" pitchFamily="18" charset="0"/>
              </a:rPr>
              <a:t> или </a:t>
            </a:r>
            <a:r>
              <a:rPr lang="ru-RU" sz="2000" dirty="0" err="1">
                <a:latin typeface="Times New Roman" panose="02020603050405020304" pitchFamily="18" charset="0"/>
                <a:cs typeface="Times New Roman" panose="02020603050405020304" pitchFamily="18" charset="0"/>
              </a:rPr>
              <a:t>обављању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неког</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посла с </a:t>
            </a:r>
            <a:r>
              <a:rPr lang="ru-RU" sz="2000" dirty="0" err="1">
                <a:latin typeface="Times New Roman" panose="02020603050405020304" pitchFamily="18" charset="0"/>
                <a:cs typeface="Times New Roman" panose="02020603050405020304" pitchFamily="18" charset="0"/>
              </a:rPr>
              <a:t>обзиром</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употребу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техничких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средстава</a:t>
            </a:r>
            <a:r>
              <a:rPr lang="ru-RU"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73029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dirty="0">
                <a:latin typeface="Times New Roman" panose="02020603050405020304" pitchFamily="18" charset="0"/>
                <a:cs typeface="Times New Roman" panose="02020603050405020304" pitchFamily="18" charset="0"/>
              </a:rPr>
              <a:t>Избор метода и техника</a:t>
            </a:r>
            <a:endParaRPr lang="en-US" sz="2400" dirty="0"/>
          </a:p>
        </p:txBody>
      </p:sp>
      <p:sp>
        <p:nvSpPr>
          <p:cNvPr id="3" name="Content Placeholder 2"/>
          <p:cNvSpPr>
            <a:spLocks noGrp="1"/>
          </p:cNvSpPr>
          <p:nvPr>
            <p:ph idx="1"/>
          </p:nvPr>
        </p:nvSpPr>
        <p:spPr/>
        <p:txBody>
          <a:bodyPr>
            <a:normAutofit fontScale="77500" lnSpcReduction="20000"/>
          </a:bodyPr>
          <a:lstStyle/>
          <a:p>
            <a:pPr marL="0" indent="0">
              <a:buNone/>
            </a:pPr>
            <a:r>
              <a:rPr lang="ru-RU" sz="2100">
                <a:latin typeface="Times New Roman" panose="02020603050405020304" pitchFamily="18" charset="0"/>
                <a:cs typeface="Times New Roman" panose="02020603050405020304" pitchFamily="18" charset="0"/>
              </a:rPr>
              <a:t>Кораци у избору метода и техника су </a:t>
            </a:r>
            <a:r>
              <a:rPr lang="ru-RU" sz="2100" smtClean="0">
                <a:latin typeface="Times New Roman" panose="02020603050405020304" pitchFamily="18" charset="0"/>
                <a:cs typeface="Times New Roman" panose="02020603050405020304" pitchFamily="18" charset="0"/>
              </a:rPr>
              <a:t>следећи</a:t>
            </a:r>
            <a:r>
              <a:rPr lang="ru-RU" sz="2100">
                <a:latin typeface="Times New Roman" panose="02020603050405020304" pitchFamily="18" charset="0"/>
                <a:cs typeface="Times New Roman" panose="02020603050405020304" pitchFamily="18" charset="0"/>
              </a:rPr>
              <a:t>: </a:t>
            </a:r>
          </a:p>
          <a:p>
            <a:r>
              <a:rPr lang="ru-RU" sz="2100">
                <a:latin typeface="Times New Roman" panose="02020603050405020304" pitchFamily="18" charset="0"/>
                <a:cs typeface="Times New Roman" panose="02020603050405020304" pitchFamily="18" charset="0"/>
              </a:rPr>
              <a:t>1. Идентификовање кључног доносиоца </a:t>
            </a:r>
            <a:r>
              <a:rPr lang="ru-RU" sz="2100" smtClean="0">
                <a:latin typeface="Times New Roman" panose="02020603050405020304" pitchFamily="18" charset="0"/>
                <a:cs typeface="Times New Roman" panose="02020603050405020304" pitchFamily="18" charset="0"/>
              </a:rPr>
              <a:t>одлуке. </a:t>
            </a:r>
            <a:endParaRPr lang="ru-RU" sz="2100">
              <a:latin typeface="Times New Roman" panose="02020603050405020304" pitchFamily="18" charset="0"/>
              <a:cs typeface="Times New Roman" panose="02020603050405020304" pitchFamily="18" charset="0"/>
            </a:endParaRPr>
          </a:p>
          <a:p>
            <a:r>
              <a:rPr lang="ru-RU" sz="2100">
                <a:latin typeface="Times New Roman" panose="02020603050405020304" pitchFamily="18" charset="0"/>
                <a:cs typeface="Times New Roman" panose="02020603050405020304" pitchFamily="18" charset="0"/>
              </a:rPr>
              <a:t>2. Одређивање критеријума за решења </a:t>
            </a:r>
            <a:r>
              <a:rPr lang="ru-RU" sz="2100" smtClean="0">
                <a:latin typeface="Times New Roman" panose="02020603050405020304" pitchFamily="18" charset="0"/>
                <a:cs typeface="Times New Roman" panose="02020603050405020304" pitchFamily="18" charset="0"/>
              </a:rPr>
              <a:t>проблема. </a:t>
            </a:r>
            <a:endParaRPr lang="ru-RU" sz="2100">
              <a:latin typeface="Times New Roman" panose="02020603050405020304" pitchFamily="18" charset="0"/>
              <a:cs typeface="Times New Roman" panose="02020603050405020304" pitchFamily="18" charset="0"/>
            </a:endParaRPr>
          </a:p>
          <a:p>
            <a:r>
              <a:rPr lang="ru-RU" sz="2100">
                <a:latin typeface="Times New Roman" panose="02020603050405020304" pitchFamily="18" charset="0"/>
                <a:cs typeface="Times New Roman" panose="02020603050405020304" pitchFamily="18" charset="0"/>
              </a:rPr>
              <a:t>3. Специфицирање </a:t>
            </a:r>
            <a:r>
              <a:rPr lang="ru-RU" sz="2100" smtClean="0">
                <a:latin typeface="Times New Roman" panose="02020603050405020304" pitchFamily="18" charset="0"/>
                <a:cs typeface="Times New Roman" panose="02020603050405020304" pitchFamily="18" charset="0"/>
              </a:rPr>
              <a:t>проблема.</a:t>
            </a:r>
            <a:endParaRPr lang="ru-RU" sz="2100">
              <a:latin typeface="Times New Roman" panose="02020603050405020304" pitchFamily="18" charset="0"/>
              <a:cs typeface="Times New Roman" panose="02020603050405020304" pitchFamily="18" charset="0"/>
            </a:endParaRPr>
          </a:p>
          <a:p>
            <a:r>
              <a:rPr lang="ru-RU" sz="2100">
                <a:latin typeface="Times New Roman" panose="02020603050405020304" pitchFamily="18" charset="0"/>
                <a:cs typeface="Times New Roman" panose="02020603050405020304" pitchFamily="18" charset="0"/>
              </a:rPr>
              <a:t>4. Испитивање корисности доступних </a:t>
            </a:r>
            <a:r>
              <a:rPr lang="ru-RU" sz="2100" smtClean="0">
                <a:latin typeface="Times New Roman" panose="02020603050405020304" pitchFamily="18" charset="0"/>
                <a:cs typeface="Times New Roman" panose="02020603050405020304" pitchFamily="18" charset="0"/>
              </a:rPr>
              <a:t>података. </a:t>
            </a:r>
            <a:endParaRPr lang="ru-RU" sz="2100">
              <a:latin typeface="Times New Roman" panose="02020603050405020304" pitchFamily="18" charset="0"/>
              <a:cs typeface="Times New Roman" panose="02020603050405020304" pitchFamily="18" charset="0"/>
            </a:endParaRPr>
          </a:p>
          <a:p>
            <a:r>
              <a:rPr lang="ru-RU" sz="2100">
                <a:latin typeface="Times New Roman" panose="02020603050405020304" pitchFamily="18" charset="0"/>
                <a:cs typeface="Times New Roman" panose="02020603050405020304" pitchFamily="18" charset="0"/>
              </a:rPr>
              <a:t>5. Избор каталога применљивих метода или </a:t>
            </a:r>
            <a:r>
              <a:rPr lang="ru-RU" sz="2100" smtClean="0">
                <a:latin typeface="Times New Roman" panose="02020603050405020304" pitchFamily="18" charset="0"/>
                <a:cs typeface="Times New Roman" panose="02020603050405020304" pitchFamily="18" charset="0"/>
              </a:rPr>
              <a:t>техника. </a:t>
            </a:r>
            <a:endParaRPr lang="ru-RU" sz="2100">
              <a:latin typeface="Times New Roman" panose="02020603050405020304" pitchFamily="18" charset="0"/>
              <a:cs typeface="Times New Roman" panose="02020603050405020304" pitchFamily="18" charset="0"/>
            </a:endParaRPr>
          </a:p>
          <a:p>
            <a:r>
              <a:rPr lang="ru-RU" sz="2100">
                <a:latin typeface="Times New Roman" panose="02020603050405020304" pitchFamily="18" charset="0"/>
                <a:cs typeface="Times New Roman" panose="02020603050405020304" pitchFamily="18" charset="0"/>
              </a:rPr>
              <a:t>6. Поређење применљивих метода или техника са критеријумима </a:t>
            </a:r>
            <a:r>
              <a:rPr lang="ru-RU" sz="2100" smtClean="0">
                <a:latin typeface="Times New Roman" panose="02020603050405020304" pitchFamily="18" charset="0"/>
                <a:cs typeface="Times New Roman" panose="02020603050405020304" pitchFamily="18" charset="0"/>
              </a:rPr>
              <a:t>избора. </a:t>
            </a:r>
            <a:endParaRPr lang="ru-RU" sz="2100">
              <a:latin typeface="Times New Roman" panose="02020603050405020304" pitchFamily="18" charset="0"/>
              <a:cs typeface="Times New Roman" panose="02020603050405020304" pitchFamily="18" charset="0"/>
            </a:endParaRPr>
          </a:p>
          <a:p>
            <a:r>
              <a:rPr lang="ru-RU" sz="2100">
                <a:latin typeface="Times New Roman" panose="02020603050405020304" pitchFamily="18" charset="0"/>
                <a:cs typeface="Times New Roman" panose="02020603050405020304" pitchFamily="18" charset="0"/>
              </a:rPr>
              <a:t>7. Представљање иницијалног модела </a:t>
            </a:r>
            <a:r>
              <a:rPr lang="ru-RU" sz="2100" smtClean="0">
                <a:latin typeface="Times New Roman" panose="02020603050405020304" pitchFamily="18" charset="0"/>
                <a:cs typeface="Times New Roman" panose="02020603050405020304" pitchFamily="18" charset="0"/>
              </a:rPr>
              <a:t>управљачу. </a:t>
            </a:r>
            <a:endParaRPr lang="ru-RU" sz="2100">
              <a:latin typeface="Times New Roman" panose="02020603050405020304" pitchFamily="18" charset="0"/>
              <a:cs typeface="Times New Roman" panose="02020603050405020304" pitchFamily="18" charset="0"/>
            </a:endParaRPr>
          </a:p>
          <a:p>
            <a:r>
              <a:rPr lang="ru-RU" sz="2100">
                <a:latin typeface="Times New Roman" panose="02020603050405020304" pitchFamily="18" charset="0"/>
                <a:cs typeface="Times New Roman" panose="02020603050405020304" pitchFamily="18" charset="0"/>
              </a:rPr>
              <a:t>8. Прикупљање примарних </a:t>
            </a:r>
            <a:r>
              <a:rPr lang="ru-RU" sz="2100" smtClean="0">
                <a:latin typeface="Times New Roman" panose="02020603050405020304" pitchFamily="18" charset="0"/>
                <a:cs typeface="Times New Roman" panose="02020603050405020304" pitchFamily="18" charset="0"/>
              </a:rPr>
              <a:t>података. </a:t>
            </a:r>
            <a:endParaRPr lang="ru-RU" sz="2100">
              <a:latin typeface="Times New Roman" panose="02020603050405020304" pitchFamily="18" charset="0"/>
              <a:cs typeface="Times New Roman" panose="02020603050405020304" pitchFamily="18" charset="0"/>
            </a:endParaRPr>
          </a:p>
          <a:p>
            <a:r>
              <a:rPr lang="ru-RU" sz="2100">
                <a:latin typeface="Times New Roman" panose="02020603050405020304" pitchFamily="18" charset="0"/>
                <a:cs typeface="Times New Roman" panose="02020603050405020304" pitchFamily="18" charset="0"/>
              </a:rPr>
              <a:t>9. Развој модела за </a:t>
            </a:r>
            <a:r>
              <a:rPr lang="ru-RU" sz="2100" smtClean="0">
                <a:latin typeface="Times New Roman" panose="02020603050405020304" pitchFamily="18" charset="0"/>
                <a:cs typeface="Times New Roman" panose="02020603050405020304" pitchFamily="18" charset="0"/>
              </a:rPr>
              <a:t>тестирање. </a:t>
            </a:r>
            <a:endParaRPr lang="ru-RU" sz="2100">
              <a:latin typeface="Times New Roman" panose="02020603050405020304" pitchFamily="18" charset="0"/>
              <a:cs typeface="Times New Roman" panose="02020603050405020304" pitchFamily="18" charset="0"/>
            </a:endParaRPr>
          </a:p>
          <a:p>
            <a:r>
              <a:rPr lang="ru-RU" sz="2100">
                <a:latin typeface="Times New Roman" panose="02020603050405020304" pitchFamily="18" charset="0"/>
                <a:cs typeface="Times New Roman" panose="02020603050405020304" pitchFamily="18" charset="0"/>
              </a:rPr>
              <a:t>10. Представљање резултата </a:t>
            </a:r>
            <a:r>
              <a:rPr lang="ru-RU" sz="2100" smtClean="0">
                <a:latin typeface="Times New Roman" panose="02020603050405020304" pitchFamily="18" charset="0"/>
                <a:cs typeface="Times New Roman" panose="02020603050405020304" pitchFamily="18" charset="0"/>
              </a:rPr>
              <a:t>управљачу. </a:t>
            </a:r>
            <a:endParaRPr lang="ru-RU" sz="2100">
              <a:latin typeface="Times New Roman" panose="02020603050405020304" pitchFamily="18" charset="0"/>
              <a:cs typeface="Times New Roman" panose="02020603050405020304" pitchFamily="18" charset="0"/>
            </a:endParaRPr>
          </a:p>
          <a:p>
            <a:r>
              <a:rPr lang="ru-RU" sz="2100">
                <a:latin typeface="Times New Roman" panose="02020603050405020304" pitchFamily="18" charset="0"/>
                <a:cs typeface="Times New Roman" panose="02020603050405020304" pitchFamily="18" charset="0"/>
              </a:rPr>
              <a:t>11. Провера, и ако је потребно исправка модела. </a:t>
            </a:r>
          </a:p>
          <a:p>
            <a:endParaRPr lang="en-US"/>
          </a:p>
        </p:txBody>
      </p:sp>
    </p:spTree>
    <p:extLst>
      <p:ext uri="{BB962C8B-B14F-4D97-AF65-F5344CB8AC3E}">
        <p14:creationId xmlns:p14="http://schemas.microsoft.com/office/powerpoint/2010/main" val="35451566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400" dirty="0" smtClean="0">
                <a:latin typeface="Times New Roman" panose="02020603050405020304" pitchFamily="18" charset="0"/>
                <a:cs typeface="Times New Roman" panose="02020603050405020304" pitchFamily="18" charset="0"/>
              </a:rPr>
              <a:t>Примена модела</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pPr marL="0" indent="0" algn="just">
              <a:buNone/>
            </a:pPr>
            <a:r>
              <a:rPr lang="ru-RU" sz="2300" dirty="0" err="1" smtClean="0">
                <a:latin typeface="Times New Roman" panose="02020603050405020304" pitchFamily="18" charset="0"/>
                <a:cs typeface="Times New Roman" panose="02020603050405020304" pitchFamily="18" charset="0"/>
              </a:rPr>
              <a:t>Примена</a:t>
            </a:r>
            <a:r>
              <a:rPr lang="ru-RU" sz="2300" dirty="0" smtClean="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модела</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је</a:t>
            </a:r>
            <a:r>
              <a:rPr lang="ru-RU" sz="2300" dirty="0">
                <a:latin typeface="Times New Roman" panose="02020603050405020304" pitchFamily="18" charset="0"/>
                <a:cs typeface="Times New Roman" panose="02020603050405020304" pitchFamily="18" charset="0"/>
              </a:rPr>
              <a:t> успешна </a:t>
            </a:r>
            <a:r>
              <a:rPr lang="ru-RU" sz="2300" dirty="0" err="1">
                <a:latin typeface="Times New Roman" panose="02020603050405020304" pitchFamily="18" charset="0"/>
                <a:cs typeface="Times New Roman" panose="02020603050405020304" pitchFamily="18" charset="0"/>
              </a:rPr>
              <a:t>ако</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доносилац</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одлуке</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користи</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модел</a:t>
            </a:r>
            <a:r>
              <a:rPr lang="ru-RU" sz="2300" dirty="0">
                <a:latin typeface="Times New Roman" panose="02020603050405020304" pitchFamily="18" charset="0"/>
                <a:cs typeface="Times New Roman" panose="02020603050405020304" pitchFamily="18" charset="0"/>
              </a:rPr>
              <a:t> при </a:t>
            </a:r>
            <a:r>
              <a:rPr lang="ru-RU" sz="2300" dirty="0" err="1">
                <a:latin typeface="Times New Roman" panose="02020603050405020304" pitchFamily="18" charset="0"/>
                <a:cs typeface="Times New Roman" panose="02020603050405020304" pitchFamily="18" charset="0"/>
              </a:rPr>
              <a:t>одлучивању</a:t>
            </a:r>
            <a:r>
              <a:rPr lang="ru-RU" sz="2300" dirty="0">
                <a:latin typeface="Times New Roman" panose="02020603050405020304" pitchFamily="18" charset="0"/>
                <a:cs typeface="Times New Roman" panose="02020603050405020304" pitchFamily="18" charset="0"/>
              </a:rPr>
              <a:t> и </a:t>
            </a:r>
            <a:r>
              <a:rPr lang="ru-RU" sz="2300" dirty="0" err="1">
                <a:latin typeface="Times New Roman" panose="02020603050405020304" pitchFamily="18" charset="0"/>
                <a:cs typeface="Times New Roman" panose="02020603050405020304" pitchFamily="18" charset="0"/>
              </a:rPr>
              <a:t>ако</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му</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модел</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даје</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корисне</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информације</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односно</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уколико</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модел</a:t>
            </a:r>
            <a:r>
              <a:rPr lang="ru-RU" sz="2300" dirty="0">
                <a:latin typeface="Times New Roman" panose="02020603050405020304" pitchFamily="18" charset="0"/>
                <a:cs typeface="Times New Roman" panose="02020603050405020304" pitchFamily="18" charset="0"/>
              </a:rPr>
              <a:t> </a:t>
            </a:r>
            <a:r>
              <a:rPr lang="ru-RU" sz="2300" dirty="0" err="1" smtClean="0">
                <a:latin typeface="Times New Roman" panose="02020603050405020304" pitchFamily="18" charset="0"/>
                <a:cs typeface="Times New Roman" panose="02020603050405020304" pitchFamily="18" charset="0"/>
              </a:rPr>
              <a:t>повећава</a:t>
            </a:r>
            <a:r>
              <a:rPr lang="ru-RU" sz="2300" dirty="0" smtClean="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ефикасност</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одлучивања</a:t>
            </a:r>
            <a:r>
              <a:rPr lang="ru-RU" sz="2300">
                <a:latin typeface="Times New Roman" panose="02020603050405020304" pitchFamily="18" charset="0"/>
                <a:cs typeface="Times New Roman" panose="02020603050405020304" pitchFamily="18" charset="0"/>
              </a:rPr>
              <a:t>. </a:t>
            </a:r>
            <a:endParaRPr lang="ru-RU" sz="2300" dirty="0">
              <a:latin typeface="Times New Roman" panose="02020603050405020304" pitchFamily="18" charset="0"/>
              <a:cs typeface="Times New Roman" panose="02020603050405020304" pitchFamily="18" charset="0"/>
            </a:endParaRPr>
          </a:p>
          <a:p>
            <a:pPr marL="0" indent="0" algn="just">
              <a:buNone/>
            </a:pPr>
            <a:r>
              <a:rPr lang="ru-RU" sz="2300" dirty="0" smtClean="0">
                <a:latin typeface="Times New Roman" panose="02020603050405020304" pitchFamily="18" charset="0"/>
                <a:cs typeface="Times New Roman" panose="02020603050405020304" pitchFamily="18" charset="0"/>
              </a:rPr>
              <a:t>Да </a:t>
            </a:r>
            <a:r>
              <a:rPr lang="ru-RU" sz="2300" dirty="0">
                <a:latin typeface="Times New Roman" panose="02020603050405020304" pitchFamily="18" charset="0"/>
                <a:cs typeface="Times New Roman" panose="02020603050405020304" pitchFamily="18" charset="0"/>
              </a:rPr>
              <a:t>ли </a:t>
            </a:r>
            <a:r>
              <a:rPr lang="ru-RU" sz="2300" dirty="0" err="1" smtClean="0">
                <a:latin typeface="Times New Roman" panose="02020603050405020304" pitchFamily="18" charset="0"/>
                <a:cs typeface="Times New Roman" panose="02020603050405020304" pitchFamily="18" charset="0"/>
              </a:rPr>
              <a:t>ће</a:t>
            </a:r>
            <a:r>
              <a:rPr lang="ru-RU" sz="2300" dirty="0" smtClean="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један</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модел</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бити</a:t>
            </a:r>
            <a:r>
              <a:rPr lang="ru-RU" sz="2300" dirty="0">
                <a:latin typeface="Times New Roman" panose="02020603050405020304" pitchFamily="18" charset="0"/>
                <a:cs typeface="Times New Roman" panose="02020603050405020304" pitchFamily="18" charset="0"/>
              </a:rPr>
              <a:t> успешно </a:t>
            </a:r>
            <a:r>
              <a:rPr lang="ru-RU" sz="2300" dirty="0" err="1">
                <a:latin typeface="Times New Roman" panose="02020603050405020304" pitchFamily="18" charset="0"/>
                <a:cs typeface="Times New Roman" panose="02020603050405020304" pitchFamily="18" charset="0"/>
              </a:rPr>
              <a:t>примењен</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зависи</a:t>
            </a:r>
            <a:r>
              <a:rPr lang="ru-RU" sz="2300" dirty="0">
                <a:latin typeface="Times New Roman" panose="02020603050405020304" pitchFamily="18" charset="0"/>
                <a:cs typeface="Times New Roman" panose="02020603050405020304" pitchFamily="18" charset="0"/>
              </a:rPr>
              <a:t> од </a:t>
            </a:r>
            <a:r>
              <a:rPr lang="ru-RU" sz="2300" dirty="0" err="1" smtClean="0">
                <a:latin typeface="Times New Roman" panose="02020603050405020304" pitchFamily="18" charset="0"/>
                <a:cs typeface="Times New Roman" panose="02020603050405020304" pitchFamily="18" charset="0"/>
              </a:rPr>
              <a:t>већег</a:t>
            </a:r>
            <a:r>
              <a:rPr lang="ru-RU" sz="2300" dirty="0" smtClean="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броја</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елемената</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који</a:t>
            </a:r>
            <a:r>
              <a:rPr lang="ru-RU" sz="2300" dirty="0">
                <a:latin typeface="Times New Roman" panose="02020603050405020304" pitchFamily="18" charset="0"/>
                <a:cs typeface="Times New Roman" panose="02020603050405020304" pitchFamily="18" charset="0"/>
              </a:rPr>
              <a:t> се </a:t>
            </a:r>
            <a:r>
              <a:rPr lang="ru-RU" sz="2300" dirty="0" err="1">
                <a:latin typeface="Times New Roman" panose="02020603050405020304" pitchFamily="18" charset="0"/>
                <a:cs typeface="Times New Roman" panose="02020603050405020304" pitchFamily="18" charset="0"/>
              </a:rPr>
              <a:t>називају</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елементима</a:t>
            </a:r>
            <a:r>
              <a:rPr lang="ru-RU" sz="2300" dirty="0">
                <a:latin typeface="Times New Roman" panose="02020603050405020304" pitchFamily="18" charset="0"/>
                <a:cs typeface="Times New Roman" panose="02020603050405020304" pitchFamily="18" charset="0"/>
              </a:rPr>
              <a:t> система </a:t>
            </a:r>
            <a:r>
              <a:rPr lang="ru-RU" sz="2300" dirty="0" err="1">
                <a:latin typeface="Times New Roman" panose="02020603050405020304" pitchFamily="18" charset="0"/>
                <a:cs typeface="Times New Roman" panose="02020603050405020304" pitchFamily="18" charset="0"/>
              </a:rPr>
              <a:t>примене</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Ако</a:t>
            </a:r>
            <a:r>
              <a:rPr lang="ru-RU" sz="2300" dirty="0">
                <a:latin typeface="Times New Roman" panose="02020603050405020304" pitchFamily="18" charset="0"/>
                <a:cs typeface="Times New Roman" panose="02020603050405020304" pitchFamily="18" charset="0"/>
              </a:rPr>
              <a:t> било </a:t>
            </a:r>
            <a:r>
              <a:rPr lang="ru-RU" sz="2300" dirty="0" err="1">
                <a:latin typeface="Times New Roman" panose="02020603050405020304" pitchFamily="18" charset="0"/>
                <a:cs typeface="Times New Roman" panose="02020603050405020304" pitchFamily="18" charset="0"/>
              </a:rPr>
              <a:t>који</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елемент</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није</a:t>
            </a:r>
            <a:r>
              <a:rPr lang="ru-RU" sz="2300" dirty="0">
                <a:latin typeface="Times New Roman" panose="02020603050405020304" pitchFamily="18" charset="0"/>
                <a:cs typeface="Times New Roman" panose="02020603050405020304" pitchFamily="18" charset="0"/>
              </a:rPr>
              <a:t> у складу </a:t>
            </a:r>
            <a:r>
              <a:rPr lang="ru-RU" sz="2300" dirty="0" err="1">
                <a:latin typeface="Times New Roman" panose="02020603050405020304" pitchFamily="18" charset="0"/>
                <a:cs typeface="Times New Roman" panose="02020603050405020304" pitchFamily="18" charset="0"/>
              </a:rPr>
              <a:t>са</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циљем</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примена</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модела</a:t>
            </a:r>
            <a:r>
              <a:rPr lang="ru-RU" sz="2300" dirty="0">
                <a:latin typeface="Times New Roman" panose="02020603050405020304" pitchFamily="18" charset="0"/>
                <a:cs typeface="Times New Roman" panose="02020603050405020304" pitchFamily="18" charset="0"/>
              </a:rPr>
              <a:t> </a:t>
            </a:r>
            <a:r>
              <a:rPr lang="ru-RU" sz="2300" dirty="0" err="1" smtClean="0">
                <a:latin typeface="Times New Roman" panose="02020603050405020304" pitchFamily="18" charset="0"/>
                <a:cs typeface="Times New Roman" panose="02020603050405020304" pitchFamily="18" charset="0"/>
              </a:rPr>
              <a:t>неће</a:t>
            </a:r>
            <a:r>
              <a:rPr lang="ru-RU" sz="2300" dirty="0" smtClean="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дати</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оптимално</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решење</a:t>
            </a:r>
            <a:r>
              <a:rPr lang="ru-RU" sz="2300" dirty="0">
                <a:latin typeface="Times New Roman" panose="02020603050405020304" pitchFamily="18" charset="0"/>
                <a:cs typeface="Times New Roman" panose="02020603050405020304" pitchFamily="18" charset="0"/>
              </a:rPr>
              <a:t>. </a:t>
            </a:r>
          </a:p>
          <a:p>
            <a:pPr marL="0" indent="0" algn="just">
              <a:buNone/>
            </a:pPr>
            <a:r>
              <a:rPr lang="ru-RU" sz="2300" smtClean="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Елементи</a:t>
            </a:r>
            <a:r>
              <a:rPr lang="ru-RU" sz="2300" dirty="0">
                <a:latin typeface="Times New Roman" panose="02020603050405020304" pitchFamily="18" charset="0"/>
                <a:cs typeface="Times New Roman" panose="02020603050405020304" pitchFamily="18" charset="0"/>
              </a:rPr>
              <a:t> система </a:t>
            </a:r>
            <a:r>
              <a:rPr lang="ru-RU" sz="2300" dirty="0" err="1">
                <a:latin typeface="Times New Roman" panose="02020603050405020304" pitchFamily="18" charset="0"/>
                <a:cs typeface="Times New Roman" panose="02020603050405020304" pitchFamily="18" charset="0"/>
              </a:rPr>
              <a:t>примене</a:t>
            </a:r>
            <a:r>
              <a:rPr lang="ru-RU" sz="2300" dirty="0">
                <a:latin typeface="Times New Roman" panose="02020603050405020304" pitchFamily="18" charset="0"/>
                <a:cs typeface="Times New Roman" panose="02020603050405020304" pitchFamily="18" charset="0"/>
              </a:rPr>
              <a:t> и </a:t>
            </a:r>
            <a:r>
              <a:rPr lang="ru-RU" sz="2300" dirty="0" err="1">
                <a:latin typeface="Times New Roman" panose="02020603050405020304" pitchFamily="18" charset="0"/>
                <a:cs typeface="Times New Roman" panose="02020603050405020304" pitchFamily="18" charset="0"/>
              </a:rPr>
              <a:t>њихове</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међусобне</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везе</a:t>
            </a:r>
            <a:r>
              <a:rPr lang="ru-RU" sz="2300" dirty="0">
                <a:latin typeface="Times New Roman" panose="02020603050405020304" pitchFamily="18" charset="0"/>
                <a:cs typeface="Times New Roman" panose="02020603050405020304" pitchFamily="18" charset="0"/>
              </a:rPr>
              <a:t> су: </a:t>
            </a:r>
          </a:p>
          <a:p>
            <a:pPr algn="just"/>
            <a:r>
              <a:rPr lang="ru-RU" sz="2300" dirty="0">
                <a:latin typeface="Times New Roman" panose="02020603050405020304" pitchFamily="18" charset="0"/>
                <a:cs typeface="Times New Roman" panose="02020603050405020304" pitchFamily="18" charset="0"/>
              </a:rPr>
              <a:t>1. Проблем, </a:t>
            </a:r>
          </a:p>
          <a:p>
            <a:pPr algn="just"/>
            <a:r>
              <a:rPr lang="ru-RU" sz="2300" dirty="0">
                <a:latin typeface="Times New Roman" panose="02020603050405020304" pitchFamily="18" charset="0"/>
                <a:cs typeface="Times New Roman" panose="02020603050405020304" pitchFamily="18" charset="0"/>
              </a:rPr>
              <a:t>2. </a:t>
            </a:r>
            <a:r>
              <a:rPr lang="ru-RU" sz="2300" dirty="0" err="1">
                <a:latin typeface="Times New Roman" panose="02020603050405020304" pitchFamily="18" charset="0"/>
                <a:cs typeface="Times New Roman" panose="02020603050405020304" pitchFamily="18" charset="0"/>
              </a:rPr>
              <a:t>Доносилац</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одлуке</a:t>
            </a:r>
            <a:r>
              <a:rPr lang="ru-RU" sz="2300" dirty="0">
                <a:latin typeface="Times New Roman" panose="02020603050405020304" pitchFamily="18" charset="0"/>
                <a:cs typeface="Times New Roman" panose="02020603050405020304" pitchFamily="18" charset="0"/>
              </a:rPr>
              <a:t>, </a:t>
            </a:r>
          </a:p>
          <a:p>
            <a:pPr algn="just"/>
            <a:r>
              <a:rPr lang="ru-RU" sz="2300" dirty="0">
                <a:latin typeface="Times New Roman" panose="02020603050405020304" pitchFamily="18" charset="0"/>
                <a:cs typeface="Times New Roman" panose="02020603050405020304" pitchFamily="18" charset="0"/>
              </a:rPr>
              <a:t>3. </a:t>
            </a:r>
            <a:r>
              <a:rPr lang="ru-RU" sz="2300" dirty="0" err="1">
                <a:latin typeface="Times New Roman" panose="02020603050405020304" pitchFamily="18" charset="0"/>
                <a:cs typeface="Times New Roman" panose="02020603050405020304" pitchFamily="18" charset="0"/>
              </a:rPr>
              <a:t>Организационо</a:t>
            </a:r>
            <a:r>
              <a:rPr lang="ru-RU" sz="2300" dirty="0">
                <a:latin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cs typeface="Times New Roman" panose="02020603050405020304" pitchFamily="18" charset="0"/>
              </a:rPr>
              <a:t>окружење</a:t>
            </a:r>
            <a:r>
              <a:rPr lang="ru-RU" sz="2300" dirty="0">
                <a:latin typeface="Times New Roman" panose="02020603050405020304" pitchFamily="18" charset="0"/>
                <a:cs typeface="Times New Roman" panose="02020603050405020304" pitchFamily="18" charset="0"/>
              </a:rPr>
              <a:t>, </a:t>
            </a:r>
          </a:p>
          <a:p>
            <a:pPr algn="just"/>
            <a:r>
              <a:rPr lang="ru-RU" sz="2300" dirty="0">
                <a:latin typeface="Times New Roman" panose="02020603050405020304" pitchFamily="18" charset="0"/>
                <a:cs typeface="Times New Roman" panose="02020603050405020304" pitchFamily="18" charset="0"/>
              </a:rPr>
              <a:t>4. </a:t>
            </a:r>
            <a:r>
              <a:rPr lang="ru-RU" sz="2300" dirty="0" err="1">
                <a:latin typeface="Times New Roman" panose="02020603050405020304" pitchFamily="18" charset="0"/>
                <a:cs typeface="Times New Roman" panose="02020603050405020304" pitchFamily="18" charset="0"/>
              </a:rPr>
              <a:t>Аналитичар</a:t>
            </a:r>
            <a:r>
              <a:rPr lang="ru-RU" sz="2300" dirty="0">
                <a:latin typeface="Times New Roman" panose="02020603050405020304" pitchFamily="18" charset="0"/>
                <a:cs typeface="Times New Roman" panose="02020603050405020304" pitchFamily="18" charset="0"/>
              </a:rPr>
              <a:t> и </a:t>
            </a:r>
          </a:p>
          <a:p>
            <a:pPr algn="just"/>
            <a:r>
              <a:rPr lang="ru-RU" sz="2300" dirty="0">
                <a:latin typeface="Times New Roman" panose="02020603050405020304" pitchFamily="18" charset="0"/>
                <a:cs typeface="Times New Roman" panose="02020603050405020304" pitchFamily="18" charset="0"/>
              </a:rPr>
              <a:t>5. </a:t>
            </a:r>
            <a:r>
              <a:rPr lang="ru-RU" sz="2300" dirty="0" err="1">
                <a:latin typeface="Times New Roman" panose="02020603050405020304" pitchFamily="18" charset="0"/>
                <a:cs typeface="Times New Roman" panose="02020603050405020304" pitchFamily="18" charset="0"/>
              </a:rPr>
              <a:t>Модел</a:t>
            </a:r>
            <a:r>
              <a:rPr lang="ru-RU" sz="2300"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7280339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400" dirty="0" smtClean="0">
                <a:latin typeface="Times New Roman" panose="02020603050405020304" pitchFamily="18" charset="0"/>
                <a:cs typeface="Times New Roman" panose="02020603050405020304" pitchFamily="18" charset="0"/>
              </a:rPr>
              <a:t>Подручје одлучивања</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849304"/>
            <a:ext cx="8596668" cy="3880773"/>
          </a:xfrm>
        </p:spPr>
        <p:txBody>
          <a:bodyPr>
            <a:normAutofit fontScale="92500" lnSpcReduction="10000"/>
          </a:bodyPr>
          <a:lstStyle/>
          <a:p>
            <a:pPr marL="0" indent="0" algn="just">
              <a:buNone/>
            </a:pPr>
            <a:r>
              <a:rPr lang="sr-Latn-CS" sz="1900" dirty="0">
                <a:latin typeface="Times New Roman" panose="02020603050405020304" pitchFamily="18" charset="0"/>
                <a:cs typeface="Times New Roman" panose="02020603050405020304" pitchFamily="18" charset="0"/>
              </a:rPr>
              <a:t>Одлучивање </a:t>
            </a:r>
            <a:r>
              <a:rPr lang="ru-RU" sz="1900" dirty="0">
                <a:latin typeface="Times New Roman" panose="02020603050405020304" pitchFamily="18" charset="0"/>
                <a:cs typeface="Times New Roman" panose="02020603050405020304" pitchFamily="18" charset="0"/>
              </a:rPr>
              <a:t>се, </a:t>
            </a:r>
            <a:r>
              <a:rPr lang="ru-RU" sz="1900" dirty="0" err="1">
                <a:latin typeface="Times New Roman" panose="02020603050405020304" pitchFamily="18" charset="0"/>
                <a:cs typeface="Times New Roman" panose="02020603050405020304" pitchFamily="18" charset="0"/>
              </a:rPr>
              <a:t>као</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људска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активност</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уобичајено </a:t>
            </a:r>
            <a:r>
              <a:rPr lang="ru-RU" sz="1900" dirty="0" err="1">
                <a:latin typeface="Times New Roman" panose="02020603050405020304" pitchFamily="18" charset="0"/>
                <a:cs typeface="Times New Roman" panose="02020603050405020304" pitchFamily="18" charset="0"/>
              </a:rPr>
              <a:t>одиграва</a:t>
            </a:r>
            <a:r>
              <a:rPr lang="ru-RU" sz="1900" dirty="0">
                <a:latin typeface="Times New Roman" panose="02020603050405020304" pitchFamily="18" charset="0"/>
                <a:cs typeface="Times New Roman" panose="02020603050405020304" pitchFamily="18" charset="0"/>
              </a:rPr>
              <a:t> на </a:t>
            </a:r>
            <a:r>
              <a:rPr lang="ru-RU" sz="1900" dirty="0" err="1">
                <a:latin typeface="Times New Roman" panose="02020603050405020304" pitchFamily="18" charset="0"/>
                <a:cs typeface="Times New Roman" panose="02020603050405020304" pitchFamily="18" charset="0"/>
              </a:rPr>
              <a:t>неколико</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нивоа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Прво</a:t>
            </a:r>
            <a:r>
              <a:rPr lang="ru-RU" sz="1900" dirty="0">
                <a:latin typeface="Times New Roman" panose="02020603050405020304" pitchFamily="18" charset="0"/>
                <a:cs typeface="Times New Roman" panose="02020603050405020304" pitchFamily="18" charset="0"/>
              </a:rPr>
              <a:t> и </a:t>
            </a:r>
            <a:r>
              <a:rPr lang="ru-RU" sz="1900" dirty="0" err="1">
                <a:latin typeface="Times New Roman" panose="02020603050405020304" pitchFamily="18" charset="0"/>
                <a:cs typeface="Times New Roman" panose="02020603050405020304" pitchFamily="18" charset="0"/>
              </a:rPr>
              <a:t>основн</a:t>
            </a:r>
            <a:r>
              <a:rPr lang="en-US" sz="1900" dirty="0">
                <a:latin typeface="Times New Roman" panose="02020603050405020304" pitchFamily="18" charset="0"/>
                <a:cs typeface="Times New Roman" panose="02020603050405020304" pitchFamily="18" charset="0"/>
              </a:rPr>
              <a:t>o </a:t>
            </a:r>
            <a:r>
              <a:rPr lang="sr-Latn-CS" sz="1900" dirty="0">
                <a:latin typeface="Times New Roman" panose="02020603050405020304" pitchFamily="18" charset="0"/>
                <a:cs typeface="Times New Roman" panose="02020603050405020304" pitchFamily="18" charset="0"/>
              </a:rPr>
              <a:t>одлучивање </a:t>
            </a:r>
            <a:r>
              <a:rPr lang="ru-RU" sz="1900" dirty="0" err="1">
                <a:latin typeface="Times New Roman" panose="02020603050405020304" pitchFamily="18" charset="0"/>
                <a:cs typeface="Times New Roman" panose="02020603050405020304" pitchFamily="18" charset="0"/>
              </a:rPr>
              <a:t>је</a:t>
            </a:r>
            <a:r>
              <a:rPr lang="ru-RU" sz="1900" dirty="0">
                <a:latin typeface="Times New Roman" panose="02020603050405020304" pitchFamily="18" charset="0"/>
                <a:cs typeface="Times New Roman" panose="02020603050405020304" pitchFamily="18" charset="0"/>
              </a:rPr>
              <a:t> на </a:t>
            </a:r>
            <a:r>
              <a:rPr lang="ru-RU" sz="1900" dirty="0" err="1">
                <a:latin typeface="Times New Roman" panose="02020603050405020304" pitchFamily="18" charset="0"/>
                <a:cs typeface="Times New Roman" panose="02020603050405020304" pitchFamily="18" charset="0"/>
              </a:rPr>
              <a:t>нивоу</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појединаца</a:t>
            </a:r>
            <a:r>
              <a:rPr lang="ru-RU" sz="1900" dirty="0">
                <a:latin typeface="Times New Roman" panose="02020603050405020304" pitchFamily="18" charset="0"/>
                <a:cs typeface="Times New Roman" panose="02020603050405020304" pitchFamily="18" charset="0"/>
              </a:rPr>
              <a:t> (</a:t>
            </a:r>
            <a:r>
              <a:rPr lang="ru-RU" sz="1900" dirty="0" err="1" smtClean="0">
                <a:latin typeface="Times New Roman" panose="02020603050405020304" pitchFamily="18" charset="0"/>
                <a:cs typeface="Times New Roman" panose="02020603050405020304" pitchFamily="18" charset="0"/>
              </a:rPr>
              <a:t>индивидуе</a:t>
            </a:r>
            <a:r>
              <a:rPr lang="ru-RU" sz="1900" dirty="0" smtClean="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затим</a:t>
            </a:r>
            <a:r>
              <a:rPr lang="ru-RU" sz="1900" dirty="0">
                <a:latin typeface="Times New Roman" panose="02020603050405020304" pitchFamily="18" charset="0"/>
                <a:cs typeface="Times New Roman" panose="02020603050405020304" pitchFamily="18" charset="0"/>
              </a:rPr>
              <a:t> следи </a:t>
            </a:r>
            <a:r>
              <a:rPr lang="ru-RU" sz="1900" dirty="0" err="1">
                <a:latin typeface="Times New Roman" panose="02020603050405020304" pitchFamily="18" charset="0"/>
                <a:cs typeface="Times New Roman" panose="02020603050405020304" pitchFamily="18" charset="0"/>
              </a:rPr>
              <a:t>групно</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организационо</a:t>
            </a:r>
            <a:r>
              <a:rPr lang="ru-RU" sz="1900" dirty="0">
                <a:latin typeface="Times New Roman" panose="02020603050405020304" pitchFamily="18" charset="0"/>
                <a:cs typeface="Times New Roman" panose="02020603050405020304" pitchFamily="18" charset="0"/>
              </a:rPr>
              <a:t> и </a:t>
            </a:r>
            <a:r>
              <a:rPr lang="ru-RU" sz="1900" dirty="0" err="1">
                <a:latin typeface="Times New Roman" panose="02020603050405020304" pitchFamily="18" charset="0"/>
                <a:cs typeface="Times New Roman" panose="02020603050405020304" pitchFamily="18" charset="0"/>
              </a:rPr>
              <a:t>глобално</a:t>
            </a:r>
            <a:r>
              <a:rPr lang="ru-RU" sz="1900" dirty="0">
                <a:latin typeface="Times New Roman" panose="02020603050405020304" pitchFamily="18" charset="0"/>
                <a:cs typeface="Times New Roman" panose="02020603050405020304" pitchFamily="18" charset="0"/>
              </a:rPr>
              <a:t> (или </a:t>
            </a:r>
            <a:r>
              <a:rPr lang="ru-RU" sz="1900" dirty="0" err="1">
                <a:latin typeface="Times New Roman" panose="02020603050405020304" pitchFamily="18" charset="0"/>
                <a:cs typeface="Times New Roman" panose="02020603050405020304" pitchFamily="18" charset="0"/>
              </a:rPr>
              <a:t>метаорганизационо</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одлучивање</a:t>
            </a:r>
            <a:r>
              <a:rPr lang="ru-RU" sz="1900" dirty="0" smtClean="0">
                <a:latin typeface="Times New Roman" panose="02020603050405020304" pitchFamily="18" charset="0"/>
                <a:cs typeface="Times New Roman" panose="02020603050405020304" pitchFamily="18" charset="0"/>
              </a:rPr>
              <a:t>.</a:t>
            </a:r>
            <a:endParaRPr lang="en-US" sz="1900" dirty="0">
              <a:latin typeface="Times New Roman" panose="02020603050405020304" pitchFamily="18" charset="0"/>
              <a:cs typeface="Times New Roman" panose="02020603050405020304" pitchFamily="18" charset="0"/>
            </a:endParaRPr>
          </a:p>
          <a:p>
            <a:pPr marL="0" lvl="0" indent="0" algn="just">
              <a:buNone/>
            </a:pPr>
            <a:r>
              <a:rPr lang="sr-Latn-CS" sz="1900" b="1" dirty="0">
                <a:latin typeface="Times New Roman" panose="02020603050405020304" pitchFamily="18" charset="0"/>
                <a:cs typeface="Times New Roman" panose="02020603050405020304" pitchFamily="18" charset="0"/>
              </a:rPr>
              <a:t>Индивидуално (појединачно) одлучивање</a:t>
            </a:r>
            <a:r>
              <a:rPr lang="sr-Cyrl-CS" sz="1900" b="1" dirty="0">
                <a:latin typeface="Times New Roman" panose="02020603050405020304" pitchFamily="18" charset="0"/>
                <a:cs typeface="Times New Roman" panose="02020603050405020304" pitchFamily="18" charset="0"/>
              </a:rPr>
              <a:t>. </a:t>
            </a:r>
            <a:r>
              <a:rPr lang="sr-Cyrl-CS" sz="1900" dirty="0">
                <a:latin typeface="Times New Roman" panose="02020603050405020304" pitchFamily="18" charset="0"/>
                <a:cs typeface="Times New Roman" panose="02020603050405020304" pitchFamily="18" charset="0"/>
              </a:rPr>
              <a:t>На</a:t>
            </a:r>
            <a:r>
              <a:rPr lang="sr-Cyrl-CS" sz="1900" b="1" dirty="0">
                <a:latin typeface="Times New Roman" panose="02020603050405020304" pitchFamily="18" charset="0"/>
                <a:cs typeface="Times New Roman" panose="02020603050405020304" pitchFamily="18" charset="0"/>
              </a:rPr>
              <a:t> </a:t>
            </a:r>
            <a:r>
              <a:rPr lang="sr-Cyrl-CS" sz="1900" dirty="0">
                <a:latin typeface="Times New Roman" panose="02020603050405020304" pitchFamily="18" charset="0"/>
                <a:cs typeface="Times New Roman" panose="02020603050405020304" pitchFamily="18" charset="0"/>
              </a:rPr>
              <a:t>овом </a:t>
            </a:r>
            <a:r>
              <a:rPr lang="ru-RU" sz="1900" dirty="0" err="1">
                <a:latin typeface="Times New Roman" panose="02020603050405020304" pitchFamily="18" charset="0"/>
                <a:cs typeface="Times New Roman" panose="02020603050405020304" pitchFamily="18" charset="0"/>
              </a:rPr>
              <a:t>нивоу</a:t>
            </a:r>
            <a:r>
              <a:rPr lang="ru-RU" sz="1900" dirty="0">
                <a:latin typeface="Times New Roman" panose="02020603050405020304" pitchFamily="18" charset="0"/>
                <a:cs typeface="Times New Roman" panose="02020603050405020304" pitchFamily="18" charset="0"/>
              </a:rPr>
              <a:t> </a:t>
            </a:r>
            <a:r>
              <a:rPr lang="sr-Cyrl-CS" sz="1900" dirty="0">
                <a:latin typeface="Times New Roman" panose="02020603050405020304" pitchFamily="18" charset="0"/>
                <a:cs typeface="Times New Roman" panose="02020603050405020304" pitchFamily="18" charset="0"/>
              </a:rPr>
              <a:t>одлуке </a:t>
            </a:r>
            <a:r>
              <a:rPr lang="ru-RU" sz="1900" dirty="0">
                <a:latin typeface="Times New Roman" panose="02020603050405020304" pitchFamily="18" charset="0"/>
                <a:cs typeface="Times New Roman" panose="02020603050405020304" pitchFamily="18" charset="0"/>
              </a:rPr>
              <a:t>доносе </a:t>
            </a:r>
            <a:r>
              <a:rPr lang="ru-RU" sz="1900" dirty="0" err="1">
                <a:latin typeface="Times New Roman" panose="02020603050405020304" pitchFamily="18" charset="0"/>
                <a:cs typeface="Times New Roman" panose="02020603050405020304" pitchFamily="18" charset="0"/>
              </a:rPr>
              <a:t>појединци</a:t>
            </a:r>
            <a:r>
              <a:rPr lang="ru-RU" sz="1900" dirty="0">
                <a:latin typeface="Times New Roman" panose="02020603050405020304" pitchFamily="18" charset="0"/>
                <a:cs typeface="Times New Roman" panose="02020603050405020304" pitchFamily="18" charset="0"/>
              </a:rPr>
              <a:t> и </a:t>
            </a:r>
            <a:r>
              <a:rPr lang="ru-RU" sz="1900" dirty="0" err="1">
                <a:latin typeface="Times New Roman" panose="02020603050405020304" pitchFamily="18" charset="0"/>
                <a:cs typeface="Times New Roman" panose="02020603050405020304" pitchFamily="18" charset="0"/>
              </a:rPr>
              <a:t>оне</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имају</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неке</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заједничке </a:t>
            </a:r>
            <a:r>
              <a:rPr lang="ru-RU" sz="1900" dirty="0" err="1">
                <a:latin typeface="Times New Roman" panose="02020603050405020304" pitchFamily="18" charset="0"/>
                <a:cs typeface="Times New Roman" panose="02020603050405020304" pitchFamily="18" charset="0"/>
              </a:rPr>
              <a:t>карактеристике</a:t>
            </a:r>
            <a:r>
              <a:rPr lang="ru-RU" sz="1900" dirty="0">
                <a:latin typeface="Times New Roman" panose="02020603050405020304" pitchFamily="18" charset="0"/>
                <a:cs typeface="Times New Roman" panose="02020603050405020304" pitchFamily="18" charset="0"/>
              </a:rPr>
              <a:t>. </a:t>
            </a:r>
            <a:r>
              <a:rPr lang="sr-Cyrl-CS" sz="1900" dirty="0">
                <a:latin typeface="Times New Roman" panose="02020603050405020304" pitchFamily="18" charset="0"/>
                <a:cs typeface="Times New Roman" panose="02020603050405020304" pitchFamily="18" charset="0"/>
              </a:rPr>
              <a:t>Р</a:t>
            </a:r>
            <a:r>
              <a:rPr lang="sr-Latn-CS" sz="1900" dirty="0">
                <a:latin typeface="Times New Roman" panose="02020603050405020304" pitchFamily="18" charset="0"/>
                <a:cs typeface="Times New Roman" panose="02020603050405020304" pitchFamily="18" charset="0"/>
              </a:rPr>
              <a:t>азличити </a:t>
            </a:r>
            <a:r>
              <a:rPr lang="ru-RU" sz="1900" dirty="0" err="1">
                <a:latin typeface="Times New Roman" panose="02020603050405020304" pitchFamily="18" charset="0"/>
                <a:cs typeface="Times New Roman" panose="02020603050405020304" pitchFamily="18" charset="0"/>
              </a:rPr>
              <a:t>доносиоци</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одлука</a:t>
            </a:r>
            <a:r>
              <a:rPr lang="ru-RU" sz="1900" dirty="0">
                <a:latin typeface="Times New Roman" panose="02020603050405020304" pitchFamily="18" charset="0"/>
                <a:cs typeface="Times New Roman" panose="02020603050405020304" pitchFamily="18" charset="0"/>
              </a:rPr>
              <a:t> у </a:t>
            </a:r>
            <a:r>
              <a:rPr lang="ru-RU" sz="1900" dirty="0" err="1">
                <a:latin typeface="Times New Roman" panose="02020603050405020304" pitchFamily="18" charset="0"/>
                <a:cs typeface="Times New Roman" panose="02020603050405020304" pitchFamily="18" charset="0"/>
              </a:rPr>
              <a:t>истим</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ситуацијама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проблемима</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одлучивања) ће </a:t>
            </a:r>
            <a:r>
              <a:rPr lang="sr-Cyrl-CS" sz="1900" dirty="0">
                <a:latin typeface="Times New Roman" panose="02020603050405020304" pitchFamily="18" charset="0"/>
                <a:cs typeface="Times New Roman" panose="02020603050405020304" pitchFamily="18" charset="0"/>
              </a:rPr>
              <a:t>се понашати различито, </a:t>
            </a:r>
            <a:r>
              <a:rPr lang="ru-RU" sz="1900" dirty="0">
                <a:latin typeface="Times New Roman" panose="02020603050405020304" pitchFamily="18" charset="0"/>
                <a:cs typeface="Times New Roman" panose="02020603050405020304" pitchFamily="18" charset="0"/>
              </a:rPr>
              <a:t>у </a:t>
            </a:r>
            <a:r>
              <a:rPr lang="ru-RU" sz="1900" dirty="0" err="1">
                <a:latin typeface="Times New Roman" panose="02020603050405020304" pitchFamily="18" charset="0"/>
                <a:cs typeface="Times New Roman" panose="02020603050405020304" pitchFamily="18" charset="0"/>
              </a:rPr>
              <a:t>зависности</a:t>
            </a:r>
            <a:r>
              <a:rPr lang="ru-RU" sz="1900" dirty="0">
                <a:latin typeface="Times New Roman" panose="02020603050405020304" pitchFamily="18" charset="0"/>
                <a:cs typeface="Times New Roman" panose="02020603050405020304" pitchFamily="18" charset="0"/>
              </a:rPr>
              <a:t> од </a:t>
            </a:r>
            <a:r>
              <a:rPr lang="ru-RU" sz="1900" dirty="0" err="1">
                <a:latin typeface="Times New Roman" panose="02020603050405020304" pitchFamily="18" charset="0"/>
                <a:cs typeface="Times New Roman" panose="02020603050405020304" pitchFamily="18" charset="0"/>
              </a:rPr>
              <a:t>нивоа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искуства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образовања</a:t>
            </a:r>
            <a:r>
              <a:rPr lang="ru-RU" sz="1900" dirty="0">
                <a:latin typeface="Times New Roman" panose="02020603050405020304" pitchFamily="18" charset="0"/>
                <a:cs typeface="Times New Roman" panose="02020603050405020304" pitchFamily="18" charset="0"/>
              </a:rPr>
              <a:t> и </a:t>
            </a:r>
            <a:r>
              <a:rPr lang="sr-Latn-CS" sz="1900" dirty="0">
                <a:latin typeface="Times New Roman" panose="02020603050405020304" pitchFamily="18" charset="0"/>
                <a:cs typeface="Times New Roman" panose="02020603050405020304" pitchFamily="18" charset="0"/>
              </a:rPr>
              <a:t>стечених вештина </a:t>
            </a:r>
            <a:r>
              <a:rPr lang="ru-RU" sz="1900" dirty="0">
                <a:latin typeface="Times New Roman" panose="02020603050405020304" pitchFamily="18" charset="0"/>
                <a:cs typeface="Times New Roman" panose="02020603050405020304" pitchFamily="18" charset="0"/>
              </a:rPr>
              <a:t>у </a:t>
            </a:r>
            <a:r>
              <a:rPr lang="sr-Latn-CS" sz="1900" dirty="0">
                <a:latin typeface="Times New Roman" panose="02020603050405020304" pitchFamily="18" charset="0"/>
                <a:cs typeface="Times New Roman" panose="02020603050405020304" pitchFamily="18" charset="0"/>
              </a:rPr>
              <a:t>одлучивању</a:t>
            </a:r>
            <a:r>
              <a:rPr lang="sr-Cyrl-CS" sz="1900" dirty="0">
                <a:latin typeface="Times New Roman" panose="02020603050405020304" pitchFamily="18" charset="0"/>
                <a:cs typeface="Times New Roman" panose="02020603050405020304" pitchFamily="18" charset="0"/>
              </a:rPr>
              <a:t>. </a:t>
            </a:r>
            <a:endParaRPr lang="en-US" sz="1900" dirty="0">
              <a:latin typeface="Times New Roman" panose="02020603050405020304" pitchFamily="18" charset="0"/>
              <a:cs typeface="Times New Roman" panose="02020603050405020304" pitchFamily="18" charset="0"/>
            </a:endParaRPr>
          </a:p>
          <a:p>
            <a:pPr marL="0" lvl="0" indent="0" algn="just">
              <a:buNone/>
            </a:pPr>
            <a:r>
              <a:rPr lang="sr-Latn-CS" sz="1900" b="1" dirty="0">
                <a:latin typeface="Times New Roman" panose="02020603050405020304" pitchFamily="18" charset="0"/>
                <a:cs typeface="Times New Roman" panose="02020603050405020304" pitchFamily="18" charset="0"/>
              </a:rPr>
              <a:t>Групно </a:t>
            </a:r>
            <a:r>
              <a:rPr lang="sr-Latn-CS" sz="1900" b="1" dirty="0" smtClean="0">
                <a:latin typeface="Times New Roman" panose="02020603050405020304" pitchFamily="18" charset="0"/>
                <a:cs typeface="Times New Roman" panose="02020603050405020304" pitchFamily="18" charset="0"/>
              </a:rPr>
              <a:t>одлучивање</a:t>
            </a:r>
            <a:r>
              <a:rPr lang="sr-Cyrl-RS" sz="1900" b="1" dirty="0" smtClean="0">
                <a:latin typeface="Times New Roman" panose="02020603050405020304" pitchFamily="18" charset="0"/>
                <a:cs typeface="Times New Roman" panose="02020603050405020304" pitchFamily="18" charset="0"/>
              </a:rPr>
              <a:t> </a:t>
            </a:r>
            <a:r>
              <a:rPr lang="sr-Latn-CS" sz="1900" b="1" dirty="0" smtClean="0">
                <a:latin typeface="Times New Roman" panose="02020603050405020304" pitchFamily="18" charset="0"/>
                <a:cs typeface="Times New Roman" panose="02020603050405020304" pitchFamily="18" charset="0"/>
              </a:rPr>
              <a:t>–</a:t>
            </a:r>
            <a:r>
              <a:rPr lang="sr-Cyrl-RS" sz="1900" b="1" dirty="0" smtClean="0">
                <a:latin typeface="Times New Roman" panose="02020603050405020304" pitchFamily="18" charset="0"/>
                <a:cs typeface="Times New Roman" panose="02020603050405020304" pitchFamily="18" charset="0"/>
              </a:rPr>
              <a:t> </a:t>
            </a:r>
            <a:r>
              <a:rPr lang="sr-Latn-CS" sz="1900" b="1" dirty="0" smtClean="0">
                <a:latin typeface="Times New Roman" panose="02020603050405020304" pitchFamily="18" charset="0"/>
                <a:cs typeface="Times New Roman" panose="02020603050405020304" pitchFamily="18" charset="0"/>
              </a:rPr>
              <a:t>тимски </a:t>
            </a:r>
            <a:r>
              <a:rPr lang="sr-Latn-CS" sz="1900" b="1" dirty="0">
                <a:latin typeface="Times New Roman" panose="02020603050405020304" pitchFamily="18" charset="0"/>
                <a:cs typeface="Times New Roman" panose="02020603050405020304" pitchFamily="18" charset="0"/>
              </a:rPr>
              <a:t>рад</a:t>
            </a:r>
            <a:r>
              <a:rPr lang="sr-Cyrl-CS" sz="1900" dirty="0">
                <a:latin typeface="Times New Roman" panose="02020603050405020304" pitchFamily="18" charset="0"/>
                <a:cs typeface="Times New Roman" panose="02020603050405020304" pitchFamily="18" charset="0"/>
              </a:rPr>
              <a:t>. </a:t>
            </a:r>
            <a:r>
              <a:rPr lang="ru-RU" sz="1900" dirty="0">
                <a:latin typeface="Times New Roman" panose="02020603050405020304" pitchFamily="18" charset="0"/>
                <a:cs typeface="Times New Roman" panose="02020603050405020304" pitchFamily="18" charset="0"/>
              </a:rPr>
              <a:t>У </a:t>
            </a:r>
            <a:r>
              <a:rPr lang="ru-RU" sz="1900" dirty="0" err="1">
                <a:latin typeface="Times New Roman" panose="02020603050405020304" pitchFamily="18" charset="0"/>
                <a:cs typeface="Times New Roman" panose="02020603050405020304" pitchFamily="18" charset="0"/>
              </a:rPr>
              <a:t>комплек</a:t>
            </a:r>
            <a:r>
              <a:rPr lang="sr-Cyrl-CS" sz="1900" dirty="0">
                <a:latin typeface="Times New Roman" panose="02020603050405020304" pitchFamily="18" charset="0"/>
                <a:cs typeface="Times New Roman" panose="02020603050405020304" pitchFamily="18" charset="0"/>
              </a:rPr>
              <a:t>сним </a:t>
            </a:r>
            <a:r>
              <a:rPr lang="sr-Latn-CS" sz="1900" dirty="0">
                <a:latin typeface="Times New Roman" panose="02020603050405020304" pitchFamily="18" charset="0"/>
                <a:cs typeface="Times New Roman" panose="02020603050405020304" pitchFamily="18" charset="0"/>
              </a:rPr>
              <a:t>друштвеним </a:t>
            </a:r>
            <a:r>
              <a:rPr lang="ru-RU" sz="1900" dirty="0" err="1">
                <a:latin typeface="Times New Roman" panose="02020603050405020304" pitchFamily="18" charset="0"/>
                <a:cs typeface="Times New Roman" panose="02020603050405020304" pitchFamily="18" charset="0"/>
              </a:rPr>
              <a:t>срединама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појединци</a:t>
            </a:r>
            <a:r>
              <a:rPr lang="ru-RU" sz="1900" dirty="0">
                <a:latin typeface="Times New Roman" panose="02020603050405020304" pitchFamily="18" charset="0"/>
                <a:cs typeface="Times New Roman" panose="02020603050405020304" pitchFamily="18" charset="0"/>
              </a:rPr>
              <a:t> су, по правилу, и </a:t>
            </a:r>
            <a:r>
              <a:rPr lang="sr-Latn-CS" sz="1900" dirty="0">
                <a:latin typeface="Times New Roman" panose="02020603050405020304" pitchFamily="18" charset="0"/>
                <a:cs typeface="Times New Roman" panose="02020603050405020304" pitchFamily="18" charset="0"/>
              </a:rPr>
              <a:t>чланови различитих </a:t>
            </a:r>
            <a:r>
              <a:rPr lang="ru-RU" sz="1900" dirty="0">
                <a:latin typeface="Times New Roman" panose="02020603050405020304" pitchFamily="18" charset="0"/>
                <a:cs typeface="Times New Roman" panose="02020603050405020304" pitchFamily="18" charset="0"/>
              </a:rPr>
              <a:t>г</a:t>
            </a:r>
            <a:r>
              <a:rPr lang="sr-Cyrl-CS" sz="1900" dirty="0">
                <a:latin typeface="Times New Roman" panose="02020603050405020304" pitchFamily="18" charset="0"/>
                <a:cs typeface="Times New Roman" panose="02020603050405020304" pitchFamily="18" charset="0"/>
              </a:rPr>
              <a:t>ру</a:t>
            </a:r>
            <a:r>
              <a:rPr lang="ru-RU" sz="1900" dirty="0">
                <a:latin typeface="Times New Roman" panose="02020603050405020304" pitchFamily="18" charset="0"/>
                <a:cs typeface="Times New Roman" panose="02020603050405020304" pitchFamily="18" charset="0"/>
              </a:rPr>
              <a:t>па </a:t>
            </a:r>
            <a:r>
              <a:rPr lang="ru-RU" sz="1900" dirty="0" err="1">
                <a:latin typeface="Times New Roman" panose="02020603050405020304" pitchFamily="18" charset="0"/>
                <a:cs typeface="Times New Roman" panose="02020603050405020304" pitchFamily="18" charset="0"/>
              </a:rPr>
              <a:t>организованих</a:t>
            </a:r>
            <a:r>
              <a:rPr lang="ru-RU" sz="1900" dirty="0">
                <a:latin typeface="Times New Roman" panose="02020603050405020304" pitchFamily="18" charset="0"/>
                <a:cs typeface="Times New Roman" panose="02020603050405020304" pitchFamily="18" charset="0"/>
              </a:rPr>
              <a:t> ради </a:t>
            </a:r>
            <a:r>
              <a:rPr lang="ru-RU" sz="1900" dirty="0" err="1">
                <a:latin typeface="Times New Roman" panose="02020603050405020304" pitchFamily="18" charset="0"/>
                <a:cs typeface="Times New Roman" panose="02020603050405020304" pitchFamily="18" charset="0"/>
              </a:rPr>
              <a:t>задовољења</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различитих </a:t>
            </a:r>
            <a:r>
              <a:rPr lang="ru-RU" sz="1900" dirty="0" err="1">
                <a:latin typeface="Times New Roman" panose="02020603050405020304" pitchFamily="18" charset="0"/>
                <a:cs typeface="Times New Roman" panose="02020603050405020304" pitchFamily="18" charset="0"/>
              </a:rPr>
              <a:t>сврха</a:t>
            </a:r>
            <a:r>
              <a:rPr lang="ru-RU" sz="1900" dirty="0">
                <a:latin typeface="Times New Roman" panose="02020603050405020304" pitchFamily="18" charset="0"/>
                <a:cs typeface="Times New Roman" panose="02020603050405020304" pitchFamily="18" charset="0"/>
              </a:rPr>
              <a:t>. </a:t>
            </a:r>
            <a:r>
              <a:rPr lang="sr-Cyrl-CS" sz="1900" dirty="0">
                <a:latin typeface="Times New Roman" panose="02020603050405020304" pitchFamily="18" charset="0"/>
                <a:cs typeface="Times New Roman" panose="02020603050405020304" pitchFamily="18" charset="0"/>
              </a:rPr>
              <a:t>П</a:t>
            </a:r>
            <a:r>
              <a:rPr lang="ru-RU" sz="1900" dirty="0" err="1">
                <a:latin typeface="Times New Roman" panose="02020603050405020304" pitchFamily="18" charset="0"/>
                <a:cs typeface="Times New Roman" panose="02020603050405020304" pitchFamily="18" charset="0"/>
              </a:rPr>
              <a:t>роцеси</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унутар</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једне</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групе</a:t>
            </a:r>
            <a:r>
              <a:rPr lang="ru-RU" sz="1900" dirty="0">
                <a:latin typeface="Times New Roman" panose="02020603050405020304" pitchFamily="18" charset="0"/>
                <a:cs typeface="Times New Roman" panose="02020603050405020304" pitchFamily="18" charset="0"/>
              </a:rPr>
              <a:t> не могу </a:t>
            </a:r>
            <a:r>
              <a:rPr lang="ru-RU" sz="1900" dirty="0" err="1">
                <a:latin typeface="Times New Roman" panose="02020603050405020304" pitchFamily="18" charset="0"/>
                <a:cs typeface="Times New Roman" panose="02020603050405020304" pitchFamily="18" charset="0"/>
              </a:rPr>
              <a:t>бити</a:t>
            </a:r>
            <a:r>
              <a:rPr lang="ru-RU" sz="1900" dirty="0">
                <a:latin typeface="Times New Roman" panose="02020603050405020304" pitchFamily="18" charset="0"/>
                <a:cs typeface="Times New Roman" panose="02020603050405020304" pitchFamily="18" charset="0"/>
              </a:rPr>
              <a:t> просто </a:t>
            </a:r>
            <a:r>
              <a:rPr lang="sr-Latn-CS" sz="1900" dirty="0">
                <a:latin typeface="Times New Roman" panose="02020603050405020304" pitchFamily="18" charset="0"/>
                <a:cs typeface="Times New Roman" panose="02020603050405020304" pitchFamily="18" charset="0"/>
              </a:rPr>
              <a:t>проширење </a:t>
            </a:r>
            <a:r>
              <a:rPr lang="ru-RU" sz="1900" dirty="0">
                <a:latin typeface="Times New Roman" panose="02020603050405020304" pitchFamily="18" charset="0"/>
                <a:cs typeface="Times New Roman" panose="02020603050405020304" pitchFamily="18" charset="0"/>
              </a:rPr>
              <a:t>или </a:t>
            </a:r>
            <a:r>
              <a:rPr lang="ru-RU" sz="1900" dirty="0" err="1">
                <a:latin typeface="Times New Roman" panose="02020603050405020304" pitchFamily="18" charset="0"/>
                <a:cs typeface="Times New Roman" panose="02020603050405020304" pitchFamily="18" charset="0"/>
              </a:rPr>
              <a:t>елабо</a:t>
            </a:r>
            <a:r>
              <a:rPr lang="sr-Cyrl-CS" sz="1900" dirty="0">
                <a:latin typeface="Times New Roman" panose="02020603050405020304" pitchFamily="18" charset="0"/>
                <a:cs typeface="Times New Roman" panose="02020603050405020304" pitchFamily="18" charset="0"/>
              </a:rPr>
              <a:t>ри</a:t>
            </a:r>
            <a:r>
              <a:rPr lang="ru-RU" sz="1900" dirty="0" err="1">
                <a:latin typeface="Times New Roman" panose="02020603050405020304" pitchFamily="18" charset="0"/>
                <a:cs typeface="Times New Roman" panose="02020603050405020304" pitchFamily="18" charset="0"/>
              </a:rPr>
              <a:t>рање</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процеса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који</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карактеришу понашања </a:t>
            </a:r>
            <a:r>
              <a:rPr lang="ru-RU" sz="1900" dirty="0" err="1">
                <a:latin typeface="Times New Roman" panose="02020603050405020304" pitchFamily="18" charset="0"/>
                <a:cs typeface="Times New Roman" panose="02020603050405020304" pitchFamily="18" charset="0"/>
              </a:rPr>
              <a:t>појединаца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Појединци</a:t>
            </a:r>
            <a:r>
              <a:rPr lang="ru-RU" sz="1900" dirty="0">
                <a:latin typeface="Times New Roman" panose="02020603050405020304" pitchFamily="18" charset="0"/>
                <a:cs typeface="Times New Roman" panose="02020603050405020304" pitchFamily="18" charset="0"/>
              </a:rPr>
              <a:t> у </a:t>
            </a:r>
            <a:r>
              <a:rPr lang="ru-RU" sz="1900" dirty="0" err="1">
                <a:latin typeface="Times New Roman" panose="02020603050405020304" pitchFamily="18" charset="0"/>
                <a:cs typeface="Times New Roman" panose="02020603050405020304" pitchFamily="18" charset="0"/>
              </a:rPr>
              <a:t>групи</a:t>
            </a:r>
            <a:r>
              <a:rPr lang="ru-RU" sz="1900" dirty="0">
                <a:latin typeface="Times New Roman" panose="02020603050405020304" pitchFamily="18" charset="0"/>
                <a:cs typeface="Times New Roman" panose="02020603050405020304" pitchFamily="18" charset="0"/>
              </a:rPr>
              <a:t> </a:t>
            </a:r>
            <a:r>
              <a:rPr lang="sr-Cyrl-CS" sz="1900" dirty="0">
                <a:latin typeface="Times New Roman" panose="02020603050405020304" pitchFamily="18" charset="0"/>
                <a:cs typeface="Times New Roman" panose="02020603050405020304" pitchFamily="18" charset="0"/>
              </a:rPr>
              <a:t>ч</a:t>
            </a:r>
            <a:r>
              <a:rPr lang="ru-RU" sz="1900" dirty="0" err="1">
                <a:latin typeface="Times New Roman" panose="02020603050405020304" pitchFamily="18" charset="0"/>
                <a:cs typeface="Times New Roman" panose="02020603050405020304" pitchFamily="18" charset="0"/>
              </a:rPr>
              <a:t>ине</a:t>
            </a:r>
            <a:r>
              <a:rPr lang="ru-RU" sz="1900" dirty="0">
                <a:latin typeface="Times New Roman" panose="02020603050405020304" pitchFamily="18" charset="0"/>
                <a:cs typeface="Times New Roman" panose="02020603050405020304" pitchFamily="18" charset="0"/>
              </a:rPr>
              <a:t> нови </a:t>
            </a:r>
            <a:r>
              <a:rPr lang="ru-RU" sz="1900" dirty="0" err="1">
                <a:latin typeface="Times New Roman" panose="02020603050405020304" pitchFamily="18" charset="0"/>
                <a:cs typeface="Times New Roman" panose="02020603050405020304" pitchFamily="18" charset="0"/>
              </a:rPr>
              <a:t>ентитет</a:t>
            </a:r>
            <a:r>
              <a:rPr lang="sr-Cyrl-CS" sz="1900" dirty="0">
                <a:latin typeface="Times New Roman" panose="02020603050405020304" pitchFamily="18" charset="0"/>
                <a:cs typeface="Times New Roman" panose="02020603050405020304" pitchFamily="18" charset="0"/>
              </a:rPr>
              <a:t>,</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са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својом</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сопственом</a:t>
            </a:r>
            <a:r>
              <a:rPr lang="ru-RU" sz="1900" dirty="0">
                <a:latin typeface="Times New Roman" panose="02020603050405020304" pitchFamily="18" charset="0"/>
                <a:cs typeface="Times New Roman" panose="02020603050405020304" pitchFamily="18" charset="0"/>
              </a:rPr>
              <a:t> динамиком и </a:t>
            </a:r>
            <a:r>
              <a:rPr lang="sr-Latn-CS" sz="1900" dirty="0">
                <a:latin typeface="Times New Roman" panose="02020603050405020304" pitchFamily="18" charset="0"/>
                <a:cs typeface="Times New Roman" panose="02020603050405020304" pitchFamily="18" charset="0"/>
              </a:rPr>
              <a:t>комплексношћу </a:t>
            </a:r>
            <a:r>
              <a:rPr lang="ru-RU" sz="1900" dirty="0">
                <a:latin typeface="Times New Roman" panose="02020603050405020304" pitchFamily="18" charset="0"/>
                <a:cs typeface="Times New Roman" panose="02020603050405020304" pitchFamily="18" charset="0"/>
              </a:rPr>
              <a:t>и </a:t>
            </a:r>
            <a:r>
              <a:rPr lang="sr-Cyrl-CS" sz="1900" dirty="0">
                <a:latin typeface="Times New Roman" panose="02020603050405020304" pitchFamily="18" charset="0"/>
                <a:cs typeface="Times New Roman" panose="02020603050405020304" pitchFamily="18" charset="0"/>
              </a:rPr>
              <a:t>''</a:t>
            </a:r>
            <a:r>
              <a:rPr lang="ru-RU" sz="1900" dirty="0" err="1">
                <a:latin typeface="Times New Roman" panose="02020603050405020304" pitchFamily="18" charset="0"/>
                <a:cs typeface="Times New Roman" panose="02020603050405020304" pitchFamily="18" charset="0"/>
              </a:rPr>
              <a:t>њихове</a:t>
            </a:r>
            <a:r>
              <a:rPr lang="sr-Cyrl-CS" sz="1900" dirty="0">
                <a:latin typeface="Times New Roman" panose="02020603050405020304" pitchFamily="18" charset="0"/>
                <a:cs typeface="Times New Roman" panose="02020603050405020304" pitchFamily="18" charset="0"/>
              </a:rPr>
              <a:t>''</a:t>
            </a:r>
            <a:r>
              <a:rPr lang="ru-RU" sz="1900" dirty="0">
                <a:latin typeface="Times New Roman" panose="02020603050405020304" pitchFamily="18" charset="0"/>
                <a:cs typeface="Times New Roman" panose="02020603050405020304" pitchFamily="18" charset="0"/>
              </a:rPr>
              <a:t> од</a:t>
            </a:r>
            <a:r>
              <a:rPr lang="sr-Cyrl-CS" sz="1900" dirty="0">
                <a:latin typeface="Times New Roman" panose="02020603050405020304" pitchFamily="18" charset="0"/>
                <a:cs typeface="Times New Roman" panose="02020603050405020304" pitchFamily="18" charset="0"/>
              </a:rPr>
              <a:t>лу</a:t>
            </a:r>
            <a:r>
              <a:rPr lang="ru-RU" sz="1900" dirty="0" err="1">
                <a:latin typeface="Times New Roman" panose="02020603050405020304" pitchFamily="18" charset="0"/>
                <a:cs typeface="Times New Roman" panose="02020603050405020304" pitchFamily="18" charset="0"/>
              </a:rPr>
              <a:t>ке</a:t>
            </a:r>
            <a:r>
              <a:rPr lang="ru-RU" sz="1900" dirty="0">
                <a:latin typeface="Times New Roman" panose="02020603050405020304" pitchFamily="18" charset="0"/>
                <a:cs typeface="Times New Roman" panose="02020603050405020304" pitchFamily="18" charset="0"/>
              </a:rPr>
              <a:t> се не могу </a:t>
            </a:r>
            <a:r>
              <a:rPr lang="ru-RU" sz="1900" dirty="0" err="1">
                <a:latin typeface="Times New Roman" panose="02020603050405020304" pitchFamily="18" charset="0"/>
                <a:cs typeface="Times New Roman" panose="02020603050405020304" pitchFamily="18" charset="0"/>
              </a:rPr>
              <a:t>предвидети</a:t>
            </a:r>
            <a:r>
              <a:rPr lang="ru-RU" sz="1900" dirty="0">
                <a:latin typeface="Times New Roman" panose="02020603050405020304" pitchFamily="18" charset="0"/>
                <a:cs typeface="Times New Roman" panose="02020603050405020304" pitchFamily="18" charset="0"/>
              </a:rPr>
              <a:t> само на </a:t>
            </a:r>
            <a:r>
              <a:rPr lang="ru-RU" sz="1900" dirty="0" err="1">
                <a:latin typeface="Times New Roman" panose="02020603050405020304" pitchFamily="18" charset="0"/>
                <a:cs typeface="Times New Roman" panose="02020603050405020304" pitchFamily="18" charset="0"/>
              </a:rPr>
              <a:t>бази</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познавања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знања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којима</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располажу чланови </a:t>
            </a:r>
            <a:r>
              <a:rPr lang="ru-RU" sz="1900" dirty="0" err="1">
                <a:latin typeface="Times New Roman" panose="02020603050405020304" pitchFamily="18" charset="0"/>
                <a:cs typeface="Times New Roman" panose="02020603050405020304" pitchFamily="18" charset="0"/>
              </a:rPr>
              <a:t>групе</a:t>
            </a:r>
            <a:r>
              <a:rPr lang="ru-RU" sz="1900">
                <a:latin typeface="Times New Roman" panose="02020603050405020304" pitchFamily="18" charset="0"/>
                <a:cs typeface="Times New Roman" panose="02020603050405020304" pitchFamily="18" charset="0"/>
              </a:rPr>
              <a:t>. </a:t>
            </a:r>
            <a:r>
              <a:rPr lang="sr-Cyrl-CS" sz="1900" dirty="0"/>
              <a:t> </a:t>
            </a:r>
            <a:endParaRPr lang="en-US" sz="1900" dirty="0"/>
          </a:p>
          <a:p>
            <a:endParaRPr lang="en-US" dirty="0"/>
          </a:p>
        </p:txBody>
      </p:sp>
    </p:spTree>
    <p:extLst>
      <p:ext uri="{BB962C8B-B14F-4D97-AF65-F5344CB8AC3E}">
        <p14:creationId xmlns:p14="http://schemas.microsoft.com/office/powerpoint/2010/main" val="32065988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400" dirty="0">
                <a:latin typeface="Times New Roman" panose="02020603050405020304" pitchFamily="18" charset="0"/>
                <a:cs typeface="Times New Roman" panose="02020603050405020304" pitchFamily="18" charset="0"/>
              </a:rPr>
              <a:t>Подручје одлучивања</a:t>
            </a:r>
            <a:endParaRPr lang="en-US" sz="2400" dirty="0"/>
          </a:p>
        </p:txBody>
      </p:sp>
      <p:sp>
        <p:nvSpPr>
          <p:cNvPr id="3" name="Content Placeholder 2"/>
          <p:cNvSpPr>
            <a:spLocks noGrp="1"/>
          </p:cNvSpPr>
          <p:nvPr>
            <p:ph idx="1"/>
          </p:nvPr>
        </p:nvSpPr>
        <p:spPr>
          <a:xfrm>
            <a:off x="677334" y="1820121"/>
            <a:ext cx="8596668" cy="3880773"/>
          </a:xfrm>
        </p:spPr>
        <p:txBody>
          <a:bodyPr>
            <a:normAutofit/>
          </a:bodyPr>
          <a:lstStyle/>
          <a:p>
            <a:pPr marL="0" lvl="0" indent="0" algn="just">
              <a:buNone/>
            </a:pPr>
            <a:r>
              <a:rPr lang="sr-Latn-CS" sz="1900" b="1" dirty="0">
                <a:latin typeface="Times New Roman" panose="02020603050405020304" pitchFamily="18" charset="0"/>
                <a:cs typeface="Times New Roman" panose="02020603050405020304" pitchFamily="18" charset="0"/>
              </a:rPr>
              <a:t>Организационо одлучивање </a:t>
            </a:r>
            <a:r>
              <a:rPr lang="ru-RU" sz="1900" dirty="0" err="1">
                <a:latin typeface="Times New Roman" panose="02020603050405020304" pitchFamily="18" charset="0"/>
                <a:cs typeface="Times New Roman" panose="02020603050405020304" pitchFamily="18" charset="0"/>
              </a:rPr>
              <a:t>је</a:t>
            </a:r>
            <a:r>
              <a:rPr lang="ru-RU" sz="1900" dirty="0">
                <a:latin typeface="Times New Roman" panose="02020603050405020304" pitchFamily="18" charset="0"/>
                <a:cs typeface="Times New Roman" panose="02020603050405020304" pitchFamily="18" charset="0"/>
              </a:rPr>
              <a:t> предмет </a:t>
            </a:r>
            <a:r>
              <a:rPr lang="sr-Latn-CS" sz="1900" dirty="0">
                <a:latin typeface="Times New Roman" panose="02020603050405020304" pitchFamily="18" charset="0"/>
                <a:cs typeface="Times New Roman" panose="02020603050405020304" pitchFamily="18" charset="0"/>
              </a:rPr>
              <a:t>изучавања </a:t>
            </a:r>
            <a:r>
              <a:rPr lang="ru-RU" sz="1900" dirty="0" err="1">
                <a:latin typeface="Times New Roman" panose="02020603050405020304" pitchFamily="18" charset="0"/>
                <a:cs typeface="Times New Roman" panose="02020603050405020304" pitchFamily="18" charset="0"/>
              </a:rPr>
              <a:t>великог</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броја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изузетно</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реномираних</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аутора</a:t>
            </a:r>
            <a:r>
              <a:rPr lang="ru-RU" sz="1900" dirty="0">
                <a:latin typeface="Times New Roman" panose="02020603050405020304" pitchFamily="18" charset="0"/>
                <a:cs typeface="Times New Roman" panose="02020603050405020304" pitchFamily="18" charset="0"/>
              </a:rPr>
              <a:t> у области </a:t>
            </a:r>
            <a:r>
              <a:rPr lang="ru-RU" sz="1900" dirty="0" err="1">
                <a:latin typeface="Times New Roman" panose="02020603050405020304" pitchFamily="18" charset="0"/>
                <a:cs typeface="Times New Roman" panose="02020603050405020304" pitchFamily="18" charset="0"/>
              </a:rPr>
              <a:t>управљања</a:t>
            </a:r>
            <a:r>
              <a:rPr lang="ru-RU" sz="1900" dirty="0">
                <a:latin typeface="Times New Roman" panose="02020603050405020304" pitchFamily="18" charset="0"/>
                <a:cs typeface="Times New Roman" panose="02020603050405020304" pitchFamily="18" charset="0"/>
              </a:rPr>
              <a:t>. Приступи </a:t>
            </a:r>
            <a:r>
              <a:rPr lang="ru-RU" sz="1900" dirty="0" err="1">
                <a:latin typeface="Times New Roman" panose="02020603050405020304" pitchFamily="18" charset="0"/>
                <a:cs typeface="Times New Roman" panose="02020603050405020304" pitchFamily="18" charset="0"/>
              </a:rPr>
              <a:t>тој</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врсти</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одлучивања </a:t>
            </a:r>
            <a:r>
              <a:rPr lang="ru-RU" sz="1900" dirty="0">
                <a:latin typeface="Times New Roman" panose="02020603050405020304" pitchFamily="18" charset="0"/>
                <a:cs typeface="Times New Roman" panose="02020603050405020304" pitchFamily="18" charset="0"/>
              </a:rPr>
              <a:t>се </a:t>
            </a:r>
            <a:r>
              <a:rPr lang="ru-RU" sz="1900" dirty="0" err="1">
                <a:latin typeface="Times New Roman" panose="02020603050405020304" pitchFamily="18" charset="0"/>
                <a:cs typeface="Times New Roman" panose="02020603050405020304" pitchFamily="18" charset="0"/>
              </a:rPr>
              <a:t>разликују</a:t>
            </a:r>
            <a:r>
              <a:rPr lang="ru-RU" sz="1900" dirty="0">
                <a:latin typeface="Times New Roman" panose="02020603050405020304" pitchFamily="18" charset="0"/>
                <a:cs typeface="Times New Roman" panose="02020603050405020304" pitchFamily="18" charset="0"/>
              </a:rPr>
              <a:t> у </a:t>
            </a:r>
            <a:r>
              <a:rPr lang="ru-RU" sz="1900" dirty="0" err="1" smtClean="0">
                <a:latin typeface="Times New Roman" panose="02020603050405020304" pitchFamily="18" charset="0"/>
                <a:cs typeface="Times New Roman" panose="02020603050405020304" pitchFamily="18" charset="0"/>
              </a:rPr>
              <a:t>зависности</a:t>
            </a:r>
            <a:r>
              <a:rPr lang="ru-RU" sz="1900" dirty="0" smtClean="0">
                <a:latin typeface="Times New Roman" panose="02020603050405020304" pitchFamily="18" charset="0"/>
                <a:cs typeface="Times New Roman" panose="02020603050405020304" pitchFamily="18" charset="0"/>
              </a:rPr>
              <a:t> </a:t>
            </a:r>
            <a:r>
              <a:rPr lang="ru-RU" sz="1900" dirty="0">
                <a:latin typeface="Times New Roman" panose="02020603050405020304" pitchFamily="18" charset="0"/>
                <a:cs typeface="Times New Roman" panose="02020603050405020304" pitchFamily="18" charset="0"/>
              </a:rPr>
              <a:t>од </a:t>
            </a:r>
            <a:r>
              <a:rPr lang="ru-RU" sz="1900" dirty="0" err="1">
                <a:latin typeface="Times New Roman" panose="02020603050405020304" pitchFamily="18" charset="0"/>
                <a:cs typeface="Times New Roman" panose="02020603050405020304" pitchFamily="18" charset="0"/>
              </a:rPr>
              <a:t>дру</a:t>
            </a:r>
            <a:r>
              <a:rPr lang="sr-Cyrl-CS" sz="1900" dirty="0">
                <a:latin typeface="Times New Roman" panose="02020603050405020304" pitchFamily="18" charset="0"/>
                <a:cs typeface="Times New Roman" panose="02020603050405020304" pitchFamily="18" charset="0"/>
              </a:rPr>
              <a:t>штвено</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економског</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окружења</a:t>
            </a:r>
            <a:r>
              <a:rPr lang="sr-Cyrl-CS" sz="1900" dirty="0">
                <a:latin typeface="Times New Roman" panose="02020603050405020304" pitchFamily="18" charset="0"/>
                <a:cs typeface="Times New Roman" panose="02020603050405020304" pitchFamily="18" charset="0"/>
              </a:rPr>
              <a:t>, </a:t>
            </a:r>
            <a:r>
              <a:rPr lang="ru-RU" sz="1900" dirty="0">
                <a:latin typeface="Times New Roman" panose="02020603050405020304" pitchFamily="18" charset="0"/>
                <a:cs typeface="Times New Roman" panose="02020603050405020304" pitchFamily="18" charset="0"/>
              </a:rPr>
              <a:t>али се </a:t>
            </a:r>
            <a:r>
              <a:rPr lang="sr-Latn-CS" sz="1900" dirty="0">
                <a:latin typeface="Times New Roman" panose="02020603050405020304" pitchFamily="18" charset="0"/>
                <a:cs typeface="Times New Roman" panose="02020603050405020304" pitchFamily="18" charset="0"/>
              </a:rPr>
              <a:t>већина </a:t>
            </a:r>
            <a:r>
              <a:rPr lang="ru-RU" sz="1900" dirty="0">
                <a:latin typeface="Times New Roman" panose="02020603050405020304" pitchFamily="18" charset="0"/>
                <a:cs typeface="Times New Roman" panose="02020603050405020304" pitchFamily="18" charset="0"/>
              </a:rPr>
              <a:t>ау</a:t>
            </a:r>
            <a:r>
              <a:rPr lang="sr-Cyrl-CS" sz="1900" dirty="0">
                <a:latin typeface="Times New Roman" panose="02020603050405020304" pitchFamily="18" charset="0"/>
                <a:cs typeface="Times New Roman" panose="02020603050405020304" pitchFamily="18" charset="0"/>
              </a:rPr>
              <a:t>т</a:t>
            </a:r>
            <a:r>
              <a:rPr lang="ru-RU" sz="1900" dirty="0">
                <a:latin typeface="Times New Roman" panose="02020603050405020304" pitchFamily="18" charset="0"/>
                <a:cs typeface="Times New Roman" panose="02020603050405020304" pitchFamily="18" charset="0"/>
              </a:rPr>
              <a:t>ора </a:t>
            </a:r>
            <a:r>
              <a:rPr lang="ru-RU" sz="1900" dirty="0" err="1">
                <a:latin typeface="Times New Roman" panose="02020603050405020304" pitchFamily="18" charset="0"/>
                <a:cs typeface="Times New Roman" panose="02020603050405020304" pitchFamily="18" charset="0"/>
              </a:rPr>
              <a:t>ипак</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с</a:t>
            </a:r>
            <a:r>
              <a:rPr lang="sr-Cyrl-CS" sz="1900" dirty="0">
                <a:latin typeface="Times New Roman" panose="02020603050405020304" pitchFamily="18" charset="0"/>
                <a:cs typeface="Times New Roman" panose="02020603050405020304" pitchFamily="18" charset="0"/>
              </a:rPr>
              <a:t>л</a:t>
            </a:r>
            <a:r>
              <a:rPr lang="sr-Latn-CS" sz="1900" dirty="0">
                <a:latin typeface="Times New Roman" panose="02020603050405020304" pitchFamily="18" charset="0"/>
                <a:cs typeface="Times New Roman" panose="02020603050405020304" pitchFamily="18" charset="0"/>
              </a:rPr>
              <a:t>аже </a:t>
            </a:r>
            <a:r>
              <a:rPr lang="ru-RU" sz="1900" dirty="0">
                <a:latin typeface="Times New Roman" panose="02020603050405020304" pitchFamily="18" charset="0"/>
                <a:cs typeface="Times New Roman" panose="02020603050405020304" pitchFamily="18" charset="0"/>
              </a:rPr>
              <a:t>да се </a:t>
            </a:r>
            <a:r>
              <a:rPr lang="ru-RU" sz="1900" dirty="0" err="1">
                <a:latin typeface="Times New Roman" panose="02020603050405020304" pitchFamily="18" charset="0"/>
                <a:cs typeface="Times New Roman" panose="02020603050405020304" pitchFamily="18" charset="0"/>
              </a:rPr>
              <a:t>многе</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особине</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индивидуалног</a:t>
            </a:r>
            <a:r>
              <a:rPr lang="ru-RU" sz="1900" dirty="0">
                <a:latin typeface="Times New Roman" panose="02020603050405020304" pitchFamily="18" charset="0"/>
                <a:cs typeface="Times New Roman" panose="02020603050405020304" pitchFamily="18" charset="0"/>
              </a:rPr>
              <a:t> могу </a:t>
            </a:r>
            <a:r>
              <a:rPr lang="sr-Latn-CS" sz="1900" dirty="0">
                <a:latin typeface="Times New Roman" panose="02020603050405020304" pitchFamily="18" charset="0"/>
                <a:cs typeface="Times New Roman" panose="02020603050405020304" pitchFamily="18" charset="0"/>
              </a:rPr>
              <a:t>наћи </a:t>
            </a:r>
            <a:r>
              <a:rPr lang="ru-RU" sz="1900" dirty="0">
                <a:latin typeface="Times New Roman" panose="02020603050405020304" pitchFamily="18" charset="0"/>
                <a:cs typeface="Times New Roman" panose="02020603050405020304" pitchFamily="18" charset="0"/>
              </a:rPr>
              <a:t>и код </a:t>
            </a:r>
            <a:r>
              <a:rPr lang="ru-RU" sz="1900" dirty="0" err="1">
                <a:latin typeface="Times New Roman" panose="02020603050405020304" pitchFamily="18" charset="0"/>
                <a:cs typeface="Times New Roman" panose="02020603050405020304" pitchFamily="18" charset="0"/>
              </a:rPr>
              <a:t>организационог</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одлучивања. </a:t>
            </a:r>
            <a:r>
              <a:rPr lang="ru-RU" sz="1900" dirty="0" err="1">
                <a:latin typeface="Times New Roman" panose="02020603050405020304" pitchFamily="18" charset="0"/>
                <a:cs typeface="Times New Roman" panose="02020603050405020304" pitchFamily="18" charset="0"/>
              </a:rPr>
              <a:t>Додатни</a:t>
            </a:r>
            <a:r>
              <a:rPr lang="ru-RU" sz="1900" dirty="0">
                <a:latin typeface="Times New Roman" panose="02020603050405020304" pitchFamily="18" charset="0"/>
                <a:cs typeface="Times New Roman" panose="02020603050405020304" pitchFamily="18" charset="0"/>
              </a:rPr>
              <a:t> проблем код </a:t>
            </a:r>
            <a:r>
              <a:rPr lang="ru-RU" sz="1900" dirty="0" err="1">
                <a:latin typeface="Times New Roman" panose="02020603050405020304" pitchFamily="18" charset="0"/>
                <a:cs typeface="Times New Roman" panose="02020603050405020304" pitchFamily="18" charset="0"/>
              </a:rPr>
              <a:t>организационог</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одлучивања лежи </a:t>
            </a:r>
            <a:r>
              <a:rPr lang="ru-RU" sz="1900" dirty="0">
                <a:latin typeface="Times New Roman" panose="02020603050405020304" pitchFamily="18" charset="0"/>
                <a:cs typeface="Times New Roman" panose="02020603050405020304" pitchFamily="18" charset="0"/>
              </a:rPr>
              <a:t>у </a:t>
            </a:r>
            <a:r>
              <a:rPr lang="sr-Latn-CS" sz="1900" dirty="0">
                <a:latin typeface="Times New Roman" panose="02020603050405020304" pitchFamily="18" charset="0"/>
                <a:cs typeface="Times New Roman" panose="02020603050405020304" pitchFamily="18" charset="0"/>
              </a:rPr>
              <a:t>чињеници </a:t>
            </a:r>
            <a:r>
              <a:rPr lang="ru-RU" sz="1900" dirty="0">
                <a:latin typeface="Times New Roman" panose="02020603050405020304" pitchFamily="18" charset="0"/>
                <a:cs typeface="Times New Roman" panose="02020603050405020304" pitchFamily="18" charset="0"/>
              </a:rPr>
              <a:t>да су </a:t>
            </a:r>
            <a:r>
              <a:rPr lang="ru-RU" sz="1900" dirty="0" err="1">
                <a:latin typeface="Times New Roman" panose="02020603050405020304" pitchFamily="18" charset="0"/>
                <a:cs typeface="Times New Roman" panose="02020603050405020304" pitchFamily="18" charset="0"/>
              </a:rPr>
              <a:t>проблеми</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одлучивања </a:t>
            </a:r>
            <a:r>
              <a:rPr lang="ru-RU" sz="1900" dirty="0">
                <a:latin typeface="Times New Roman" panose="02020603050405020304" pitchFamily="18" charset="0"/>
                <a:cs typeface="Times New Roman" panose="02020603050405020304" pitchFamily="18" charset="0"/>
              </a:rPr>
              <a:t>у </a:t>
            </a:r>
            <a:r>
              <a:rPr lang="ru-RU" sz="1900" dirty="0" err="1">
                <a:latin typeface="Times New Roman" panose="02020603050405020304" pitchFamily="18" charset="0"/>
                <a:cs typeface="Times New Roman" panose="02020603050405020304" pitchFamily="18" charset="0"/>
              </a:rPr>
              <a:t>организацији</a:t>
            </a:r>
            <a:r>
              <a:rPr lang="ru-RU" sz="1900" dirty="0">
                <a:latin typeface="Times New Roman" panose="02020603050405020304" pitchFamily="18" charset="0"/>
                <a:cs typeface="Times New Roman" panose="02020603050405020304" pitchFamily="18" charset="0"/>
              </a:rPr>
              <a:t>, по правилу, слабо </a:t>
            </a:r>
            <a:r>
              <a:rPr lang="ru-RU" sz="1900" dirty="0" err="1">
                <a:latin typeface="Times New Roman" panose="02020603050405020304" pitchFamily="18" charset="0"/>
                <a:cs typeface="Times New Roman" panose="02020603050405020304" pitchFamily="18" charset="0"/>
              </a:rPr>
              <a:t>структуирани</a:t>
            </a:r>
            <a:r>
              <a:rPr lang="ru-RU" sz="1900">
                <a:latin typeface="Times New Roman" panose="02020603050405020304" pitchFamily="18" charset="0"/>
                <a:cs typeface="Times New Roman" panose="02020603050405020304" pitchFamily="18" charset="0"/>
              </a:rPr>
              <a:t>. </a:t>
            </a:r>
            <a:endParaRPr lang="en-US" sz="1900" dirty="0">
              <a:latin typeface="Times New Roman" panose="02020603050405020304" pitchFamily="18" charset="0"/>
              <a:cs typeface="Times New Roman" panose="02020603050405020304" pitchFamily="18" charset="0"/>
            </a:endParaRPr>
          </a:p>
          <a:p>
            <a:pPr marL="0" lvl="0" indent="0" algn="just">
              <a:buNone/>
            </a:pPr>
            <a:r>
              <a:rPr lang="ru-RU" sz="1900" b="1" dirty="0" err="1">
                <a:latin typeface="Times New Roman" panose="02020603050405020304" pitchFamily="18" charset="0"/>
                <a:cs typeface="Times New Roman" panose="02020603050405020304" pitchFamily="18" charset="0"/>
              </a:rPr>
              <a:t>Метаорганизационо</a:t>
            </a:r>
            <a:r>
              <a:rPr lang="ru-RU" sz="1900" b="1" dirty="0">
                <a:latin typeface="Times New Roman" panose="02020603050405020304" pitchFamily="18" charset="0"/>
                <a:cs typeface="Times New Roman" panose="02020603050405020304" pitchFamily="18" charset="0"/>
              </a:rPr>
              <a:t> </a:t>
            </a:r>
            <a:r>
              <a:rPr lang="sr-Latn-CS" sz="1900" b="1" dirty="0">
                <a:latin typeface="Times New Roman" panose="02020603050405020304" pitchFamily="18" charset="0"/>
                <a:cs typeface="Times New Roman" panose="02020603050405020304" pitchFamily="18" charset="0"/>
              </a:rPr>
              <a:t>одлучивање</a:t>
            </a:r>
            <a:r>
              <a:rPr lang="sr-Latn-CS"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је</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корак</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даље</a:t>
            </a:r>
            <a:r>
              <a:rPr lang="ru-RU" sz="1900" dirty="0">
                <a:latin typeface="Times New Roman" panose="02020603050405020304" pitchFamily="18" charset="0"/>
                <a:cs typeface="Times New Roman" panose="02020603050405020304" pitchFamily="18" charset="0"/>
              </a:rPr>
              <a:t> у </a:t>
            </a:r>
            <a:r>
              <a:rPr lang="sr-Latn-CS" sz="1900" dirty="0">
                <a:latin typeface="Times New Roman" panose="02020603050405020304" pitchFamily="18" charset="0"/>
                <a:cs typeface="Times New Roman" panose="02020603050405020304" pitchFamily="18" charset="0"/>
              </a:rPr>
              <a:t>могућој </a:t>
            </a:r>
            <a:r>
              <a:rPr lang="ru-RU" sz="1900" dirty="0">
                <a:latin typeface="Times New Roman" panose="02020603050405020304" pitchFamily="18" charset="0"/>
                <a:cs typeface="Times New Roman" panose="02020603050405020304" pitchFamily="18" charset="0"/>
              </a:rPr>
              <a:t>примени </a:t>
            </a:r>
            <a:r>
              <a:rPr lang="ru-RU" sz="1900" dirty="0" err="1">
                <a:latin typeface="Times New Roman" panose="02020603050405020304" pitchFamily="18" charset="0"/>
                <a:cs typeface="Times New Roman" panose="02020603050405020304" pitchFamily="18" charset="0"/>
              </a:rPr>
              <a:t>теорије</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одлучивања. </a:t>
            </a:r>
            <a:r>
              <a:rPr lang="ru-RU" sz="1900" dirty="0">
                <a:latin typeface="Times New Roman" panose="02020603050405020304" pitchFamily="18" charset="0"/>
                <a:cs typeface="Times New Roman" panose="02020603050405020304" pitchFamily="18" charset="0"/>
              </a:rPr>
              <a:t>На то</a:t>
            </a:r>
            <a:r>
              <a:rPr lang="sr-Cyrl-CS" sz="1900" dirty="0">
                <a:latin typeface="Times New Roman" panose="02020603050405020304" pitchFamily="18" charset="0"/>
                <a:cs typeface="Times New Roman" panose="02020603050405020304" pitchFamily="18" charset="0"/>
              </a:rPr>
              <a:t>м</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нивоу</a:t>
            </a:r>
            <a:r>
              <a:rPr lang="ru-RU" sz="1900" dirty="0">
                <a:latin typeface="Times New Roman" panose="02020603050405020304" pitchFamily="18" charset="0"/>
                <a:cs typeface="Times New Roman" panose="02020603050405020304" pitchFamily="18" charset="0"/>
              </a:rPr>
              <a:t> се </a:t>
            </a:r>
            <a:r>
              <a:rPr lang="ru-RU" sz="1900" dirty="0" err="1">
                <a:latin typeface="Times New Roman" panose="02020603050405020304" pitchFamily="18" charset="0"/>
                <a:cs typeface="Times New Roman" panose="02020603050405020304" pitchFamily="18" charset="0"/>
              </a:rPr>
              <a:t>посматра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укупност</a:t>
            </a:r>
            <a:r>
              <a:rPr lang="ru-RU" sz="1900" dirty="0">
                <a:latin typeface="Times New Roman" panose="02020603050405020304" pitchFamily="18" charset="0"/>
                <a:cs typeface="Times New Roman" panose="02020603050405020304" pitchFamily="18" charset="0"/>
              </a:rPr>
              <a:t> свих </a:t>
            </a:r>
            <a:r>
              <a:rPr lang="ru-RU" sz="1900" dirty="0" err="1">
                <a:latin typeface="Times New Roman" panose="02020603050405020304" pitchFamily="18" charset="0"/>
                <a:cs typeface="Times New Roman" panose="02020603050405020304" pitchFamily="18" charset="0"/>
              </a:rPr>
              <a:t>организација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једне</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земље</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као</a:t>
            </a:r>
            <a:r>
              <a:rPr lang="ru-RU" sz="1900" dirty="0">
                <a:latin typeface="Times New Roman" panose="02020603050405020304" pitchFamily="18" charset="0"/>
                <a:cs typeface="Times New Roman" panose="02020603050405020304" pitchFamily="18" charset="0"/>
              </a:rPr>
              <a:t> систем </a:t>
            </a:r>
            <a:r>
              <a:rPr lang="sr-Latn-CS" sz="1900" dirty="0">
                <a:latin typeface="Times New Roman" panose="02020603050405020304" pitchFamily="18" charset="0"/>
                <a:cs typeface="Times New Roman" panose="02020603050405020304" pitchFamily="18" charset="0"/>
              </a:rPr>
              <a:t>предузећа </a:t>
            </a:r>
            <a:r>
              <a:rPr lang="ru-RU" sz="1900" dirty="0">
                <a:latin typeface="Times New Roman" panose="02020603050405020304" pitchFamily="18" charset="0"/>
                <a:cs typeface="Times New Roman" panose="02020603050405020304" pitchFamily="18" charset="0"/>
              </a:rPr>
              <a:t>и он </a:t>
            </a:r>
            <a:r>
              <a:rPr lang="ru-RU" sz="1900" dirty="0" err="1">
                <a:latin typeface="Times New Roman" panose="02020603050405020304" pitchFamily="18" charset="0"/>
                <a:cs typeface="Times New Roman" panose="02020603050405020304" pitchFamily="18" charset="0"/>
              </a:rPr>
              <a:t>је</a:t>
            </a:r>
            <a:r>
              <a:rPr lang="sr-Cyrl-CS" sz="1900" dirty="0">
                <a:latin typeface="Times New Roman" panose="02020603050405020304" pitchFamily="18" charset="0"/>
                <a:cs typeface="Times New Roman" panose="02020603050405020304" pitchFamily="18" charset="0"/>
              </a:rPr>
              <a:t>,</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наравно</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различит </a:t>
            </a:r>
            <a:r>
              <a:rPr lang="ru-RU" sz="1900" dirty="0">
                <a:latin typeface="Times New Roman" panose="02020603050405020304" pitchFamily="18" charset="0"/>
                <a:cs typeface="Times New Roman" panose="02020603050405020304" pitchFamily="18" charset="0"/>
              </a:rPr>
              <a:t>од </a:t>
            </a:r>
            <a:r>
              <a:rPr lang="ru-RU" sz="1900" dirty="0" err="1">
                <a:latin typeface="Times New Roman" panose="02020603050405020304" pitchFamily="18" charset="0"/>
                <a:cs typeface="Times New Roman" panose="02020603050405020304" pitchFamily="18" charset="0"/>
              </a:rPr>
              <a:t>земље</a:t>
            </a:r>
            <a:r>
              <a:rPr lang="ru-RU" sz="1900" dirty="0">
                <a:latin typeface="Times New Roman" panose="02020603050405020304" pitchFamily="18" charset="0"/>
                <a:cs typeface="Times New Roman" panose="02020603050405020304" pitchFamily="18" charset="0"/>
              </a:rPr>
              <a:t> до </a:t>
            </a:r>
            <a:r>
              <a:rPr lang="ru-RU" sz="1900" dirty="0" err="1">
                <a:latin typeface="Times New Roman" panose="02020603050405020304" pitchFamily="18" charset="0"/>
                <a:cs typeface="Times New Roman" panose="02020603050405020304" pitchFamily="18" charset="0"/>
              </a:rPr>
              <a:t>земље</a:t>
            </a:r>
            <a:r>
              <a:rPr lang="ru-RU" sz="1900" dirty="0">
                <a:latin typeface="Times New Roman" panose="02020603050405020304" pitchFamily="18" charset="0"/>
                <a:cs typeface="Times New Roman" panose="02020603050405020304" pitchFamily="18" charset="0"/>
              </a:rPr>
              <a:t>. </a:t>
            </a:r>
            <a:r>
              <a:rPr lang="sr-Cyrl-CS" sz="1900" dirty="0">
                <a:latin typeface="Times New Roman" panose="02020603050405020304" pitchFamily="18" charset="0"/>
                <a:cs typeface="Times New Roman" panose="02020603050405020304" pitchFamily="18" charset="0"/>
              </a:rPr>
              <a:t> </a:t>
            </a:r>
            <a:endParaRPr lang="en-US" sz="1900" dirty="0">
              <a:latin typeface="Times New Roman" panose="02020603050405020304" pitchFamily="18" charset="0"/>
              <a:cs typeface="Times New Roman" panose="02020603050405020304" pitchFamily="18" charset="0"/>
            </a:endParaRPr>
          </a:p>
          <a:p>
            <a:pPr marL="0" indent="0" algn="just">
              <a:buNone/>
            </a:pPr>
            <a:r>
              <a:rPr lang="ru-RU" sz="1900" dirty="0" err="1">
                <a:latin typeface="Times New Roman" panose="02020603050405020304" pitchFamily="18" charset="0"/>
                <a:cs typeface="Times New Roman" panose="02020603050405020304" pitchFamily="18" charset="0"/>
              </a:rPr>
              <a:t>Одлуке</a:t>
            </a:r>
            <a:r>
              <a:rPr lang="ru-RU" sz="1900" dirty="0">
                <a:latin typeface="Times New Roman" panose="02020603050405020304" pitchFamily="18" charset="0"/>
                <a:cs typeface="Times New Roman" panose="02020603050405020304" pitchFamily="18" charset="0"/>
              </a:rPr>
              <a:t> се доносе и на </a:t>
            </a:r>
            <a:r>
              <a:rPr lang="ru-RU" sz="1900" dirty="0" err="1">
                <a:latin typeface="Times New Roman" panose="02020603050405020304" pitchFamily="18" charset="0"/>
                <a:cs typeface="Times New Roman" panose="02020603050405020304" pitchFamily="18" charset="0"/>
              </a:rPr>
              <a:t>нивоу</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целокупног</a:t>
            </a:r>
            <a:r>
              <a:rPr lang="ru-RU" sz="1900" dirty="0">
                <a:latin typeface="Times New Roman" panose="02020603050405020304" pitchFamily="18" charset="0"/>
                <a:cs typeface="Times New Roman" panose="02020603050405020304" pitchFamily="18" charset="0"/>
              </a:rPr>
              <a:t> </a:t>
            </a:r>
            <a:r>
              <a:rPr lang="sr-Latn-CS" sz="1900" dirty="0">
                <a:latin typeface="Times New Roman" panose="02020603050405020304" pitchFamily="18" charset="0"/>
                <a:cs typeface="Times New Roman" panose="02020603050405020304" pitchFamily="18" charset="0"/>
              </a:rPr>
              <a:t>друштва</a:t>
            </a:r>
            <a:r>
              <a:rPr lang="sr-Cyrl-CS" sz="1900" dirty="0">
                <a:latin typeface="Times New Roman" panose="02020603050405020304" pitchFamily="18" charset="0"/>
                <a:cs typeface="Times New Roman" panose="02020603050405020304" pitchFamily="18" charset="0"/>
              </a:rPr>
              <a:t>, </a:t>
            </a:r>
            <a:r>
              <a:rPr lang="ru-RU" sz="1900" dirty="0">
                <a:latin typeface="Times New Roman" panose="02020603050405020304" pitchFamily="18" charset="0"/>
                <a:cs typeface="Times New Roman" panose="02020603050405020304" pitchFamily="18" charset="0"/>
              </a:rPr>
              <a:t>а </a:t>
            </a:r>
            <a:r>
              <a:rPr lang="ru-RU" sz="1900" dirty="0" err="1">
                <a:latin typeface="Times New Roman" panose="02020603050405020304" pitchFamily="18" charset="0"/>
                <a:cs typeface="Times New Roman" panose="02020603050405020304" pitchFamily="18" charset="0"/>
              </a:rPr>
              <a:t>њихов</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основни</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циљ</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је</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задовољење</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социјалног</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благостања</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гра</a:t>
            </a:r>
            <a:r>
              <a:rPr lang="sr-Cyrl-CS" sz="1900" dirty="0">
                <a:latin typeface="Times New Roman" panose="02020603050405020304" pitchFamily="18" charset="0"/>
                <a:cs typeface="Times New Roman" panose="02020603050405020304" pitchFamily="18" charset="0"/>
              </a:rPr>
              <a:t>ђ</a:t>
            </a:r>
            <a:r>
              <a:rPr lang="ru-RU" sz="1900" dirty="0" err="1" smtClean="0">
                <a:latin typeface="Times New Roman" panose="02020603050405020304" pitchFamily="18" charset="0"/>
                <a:cs typeface="Times New Roman" panose="02020603050405020304" pitchFamily="18" charset="0"/>
              </a:rPr>
              <a:t>ана</a:t>
            </a:r>
            <a:r>
              <a:rPr lang="ru-RU" sz="1900" dirty="0" smtClean="0">
                <a:latin typeface="Times New Roman" panose="02020603050405020304" pitchFamily="18" charset="0"/>
                <a:cs typeface="Times New Roman" panose="02020603050405020304" pitchFamily="18" charset="0"/>
              </a:rPr>
              <a:t>.</a:t>
            </a:r>
            <a:endParaRPr lang="en-US" sz="19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99423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a:latin typeface="Times New Roman" panose="02020603050405020304" pitchFamily="18" charset="0"/>
                <a:cs typeface="Times New Roman" panose="02020603050405020304" pitchFamily="18" charset="0"/>
              </a:rPr>
              <a:t>Одлука и одлучивање  - п</a:t>
            </a:r>
            <a:r>
              <a:rPr lang="sr-Latn-CS" sz="2400" b="1">
                <a:latin typeface="Times New Roman" panose="02020603050405020304" pitchFamily="18" charset="0"/>
                <a:cs typeface="Times New Roman" panose="02020603050405020304" pitchFamily="18" charset="0"/>
              </a:rPr>
              <a:t>ојмови и дефиниције</a:t>
            </a:r>
            <a:endParaRPr lang="en-US" sz="2400"/>
          </a:p>
        </p:txBody>
      </p:sp>
      <p:sp>
        <p:nvSpPr>
          <p:cNvPr id="3" name="Content Placeholder 2"/>
          <p:cNvSpPr>
            <a:spLocks noGrp="1"/>
          </p:cNvSpPr>
          <p:nvPr>
            <p:ph idx="1"/>
          </p:nvPr>
        </p:nvSpPr>
        <p:spPr/>
        <p:txBody>
          <a:bodyPr>
            <a:normAutofit fontScale="40000" lnSpcReduction="20000"/>
          </a:bodyPr>
          <a:lstStyle/>
          <a:p>
            <a:pPr marL="0" indent="0" algn="just">
              <a:buNone/>
            </a:pPr>
            <a:r>
              <a:rPr lang="sr-Latn-CS" sz="4500" dirty="0">
                <a:latin typeface="Times New Roman" panose="02020603050405020304" pitchFamily="18" charset="0"/>
                <a:cs typeface="Times New Roman" panose="02020603050405020304" pitchFamily="18" charset="0"/>
              </a:rPr>
              <a:t>Кључни елеменат одлучивања је избор</a:t>
            </a:r>
            <a:r>
              <a:rPr lang="sr-Cyrl-CS" sz="4500" dirty="0">
                <a:latin typeface="Times New Roman" panose="02020603050405020304" pitchFamily="18" charset="0"/>
                <a:cs typeface="Times New Roman" panose="02020603050405020304" pitchFamily="18" charset="0"/>
              </a:rPr>
              <a:t>, </a:t>
            </a:r>
            <a:r>
              <a:rPr lang="ru-RU" sz="4500" dirty="0">
                <a:latin typeface="Times New Roman" panose="02020603050405020304" pitchFamily="18" charset="0"/>
                <a:cs typeface="Times New Roman" panose="02020603050405020304" pitchFamily="18" charset="0"/>
              </a:rPr>
              <a:t>а </a:t>
            </a:r>
            <a:r>
              <a:rPr lang="ru-RU" sz="4500" dirty="0" err="1">
                <a:latin typeface="Times New Roman" panose="02020603050405020304" pitchFamily="18" charset="0"/>
                <a:cs typeface="Times New Roman" panose="02020603050405020304" pitchFamily="18" charset="0"/>
              </a:rPr>
              <a:t>избор</a:t>
            </a:r>
            <a:r>
              <a:rPr lang="ru-RU" sz="4500" dirty="0">
                <a:latin typeface="Times New Roman" panose="02020603050405020304" pitchFamily="18" charset="0"/>
                <a:cs typeface="Times New Roman" panose="02020603050405020304" pitchFamily="18" charset="0"/>
              </a:rPr>
              <a:t> </a:t>
            </a:r>
            <a:r>
              <a:rPr lang="sr-Latn-CS" sz="4500" dirty="0">
                <a:latin typeface="Times New Roman" panose="02020603050405020304" pitchFamily="18" charset="0"/>
                <a:cs typeface="Times New Roman" panose="02020603050405020304" pitchFamily="18" charset="0"/>
              </a:rPr>
              <a:t>претходи свим акцијама. </a:t>
            </a:r>
            <a:r>
              <a:rPr lang="sr-Cyrl-CS" sz="4500" dirty="0">
                <a:latin typeface="Times New Roman" panose="02020603050405020304" pitchFamily="18" charset="0"/>
                <a:cs typeface="Times New Roman" panose="02020603050405020304" pitchFamily="18" charset="0"/>
              </a:rPr>
              <a:t> </a:t>
            </a:r>
            <a:endParaRPr lang="sr-Cyrl-CS" sz="4500" dirty="0" smtClean="0">
              <a:latin typeface="Times New Roman" panose="02020603050405020304" pitchFamily="18" charset="0"/>
              <a:cs typeface="Times New Roman" panose="02020603050405020304" pitchFamily="18" charset="0"/>
            </a:endParaRPr>
          </a:p>
          <a:p>
            <a:pPr algn="just"/>
            <a:endParaRPr lang="en-US" sz="4500" dirty="0">
              <a:latin typeface="Times New Roman" panose="02020603050405020304" pitchFamily="18" charset="0"/>
              <a:cs typeface="Times New Roman" panose="02020603050405020304" pitchFamily="18" charset="0"/>
            </a:endParaRPr>
          </a:p>
          <a:p>
            <a:pPr algn="ctr"/>
            <a:r>
              <a:rPr lang="sr-Cyrl-CS" sz="4500" b="1" i="1" dirty="0" smtClean="0">
                <a:latin typeface="Times New Roman" panose="02020603050405020304" pitchFamily="18" charset="0"/>
                <a:cs typeface="Times New Roman" panose="02020603050405020304" pitchFamily="18" charset="0"/>
              </a:rPr>
              <a:t>Одлучивање је </a:t>
            </a:r>
            <a:r>
              <a:rPr lang="ru-RU" sz="4500" b="1" i="1" dirty="0" err="1" smtClean="0">
                <a:latin typeface="Times New Roman" panose="02020603050405020304" pitchFamily="18" charset="0"/>
                <a:cs typeface="Times New Roman" panose="02020603050405020304" pitchFamily="18" charset="0"/>
              </a:rPr>
              <a:t>избор</a:t>
            </a:r>
            <a:r>
              <a:rPr lang="ru-RU" sz="4500" b="1" i="1" dirty="0" smtClean="0">
                <a:latin typeface="Times New Roman" panose="02020603050405020304" pitchFamily="18" charset="0"/>
                <a:cs typeface="Times New Roman" panose="02020603050405020304" pitchFamily="18" charset="0"/>
              </a:rPr>
              <a:t> </a:t>
            </a:r>
            <a:r>
              <a:rPr lang="ru-RU" sz="4500" b="1" i="1" dirty="0" err="1">
                <a:latin typeface="Times New Roman" panose="02020603050405020304" pitchFamily="18" charset="0"/>
                <a:cs typeface="Times New Roman" panose="02020603050405020304" pitchFamily="18" charset="0"/>
              </a:rPr>
              <a:t>изме</a:t>
            </a:r>
            <a:r>
              <a:rPr lang="sr-Cyrl-CS" sz="4500" b="1" i="1" dirty="0">
                <a:latin typeface="Times New Roman" panose="02020603050405020304" pitchFamily="18" charset="0"/>
                <a:cs typeface="Times New Roman" panose="02020603050405020304" pitchFamily="18" charset="0"/>
              </a:rPr>
              <a:t>ђ</a:t>
            </a:r>
            <a:r>
              <a:rPr lang="ru-RU" sz="4500" b="1" i="1" dirty="0">
                <a:latin typeface="Times New Roman" panose="02020603050405020304" pitchFamily="18" charset="0"/>
                <a:cs typeface="Times New Roman" panose="02020603050405020304" pitchFamily="18" charset="0"/>
              </a:rPr>
              <a:t>у </a:t>
            </a:r>
            <a:r>
              <a:rPr lang="sr-Latn-CS" sz="4500" b="1" i="1" dirty="0">
                <a:latin typeface="Times New Roman" panose="02020603050405020304" pitchFamily="18" charset="0"/>
                <a:cs typeface="Times New Roman" panose="02020603050405020304" pitchFamily="18" charset="0"/>
              </a:rPr>
              <a:t>могућих </a:t>
            </a:r>
            <a:r>
              <a:rPr lang="ru-RU" sz="4500" b="1" i="1" dirty="0" err="1">
                <a:latin typeface="Times New Roman" panose="02020603050405020304" pitchFamily="18" charset="0"/>
                <a:cs typeface="Times New Roman" panose="02020603050405020304" pitchFamily="18" charset="0"/>
              </a:rPr>
              <a:t>алтернатива</a:t>
            </a:r>
            <a:r>
              <a:rPr lang="ru-RU" sz="4500" b="1" i="1" dirty="0">
                <a:latin typeface="Times New Roman" panose="02020603050405020304" pitchFamily="18" charset="0"/>
                <a:cs typeface="Times New Roman" panose="02020603050405020304" pitchFamily="18" charset="0"/>
              </a:rPr>
              <a:t> </a:t>
            </a:r>
            <a:r>
              <a:rPr lang="ru-RU" sz="4500" b="1" i="1" dirty="0" smtClean="0">
                <a:latin typeface="Times New Roman" panose="02020603050405020304" pitchFamily="18" charset="0"/>
                <a:cs typeface="Times New Roman" panose="02020603050405020304" pitchFamily="18" charset="0"/>
              </a:rPr>
              <a:t>активности</a:t>
            </a:r>
            <a:r>
              <a:rPr lang="sr-Cyrl-CS" sz="4500" b="1" i="1" dirty="0" smtClean="0">
                <a:latin typeface="Times New Roman" panose="02020603050405020304" pitchFamily="18" charset="0"/>
                <a:cs typeface="Times New Roman" panose="02020603050405020304" pitchFamily="18" charset="0"/>
              </a:rPr>
              <a:t>.</a:t>
            </a:r>
            <a:endParaRPr lang="en-US" sz="4500" dirty="0">
              <a:latin typeface="Times New Roman" panose="02020603050405020304" pitchFamily="18" charset="0"/>
              <a:cs typeface="Times New Roman" panose="02020603050405020304" pitchFamily="18" charset="0"/>
            </a:endParaRPr>
          </a:p>
          <a:p>
            <a:pPr algn="just"/>
            <a:r>
              <a:rPr lang="sr-Cyrl-CS" sz="4500" dirty="0">
                <a:latin typeface="Times New Roman" panose="02020603050405020304" pitchFamily="18" charset="0"/>
                <a:cs typeface="Times New Roman" panose="02020603050405020304" pitchFamily="18" charset="0"/>
              </a:rPr>
              <a:t> </a:t>
            </a:r>
            <a:endParaRPr lang="en-US" sz="4500" dirty="0">
              <a:latin typeface="Times New Roman" panose="02020603050405020304" pitchFamily="18" charset="0"/>
              <a:cs typeface="Times New Roman" panose="02020603050405020304" pitchFamily="18" charset="0"/>
            </a:endParaRPr>
          </a:p>
          <a:p>
            <a:pPr marL="0" indent="0" algn="just">
              <a:buNone/>
            </a:pPr>
            <a:r>
              <a:rPr lang="sr-Cyrl-CS" sz="4500" dirty="0">
                <a:latin typeface="Times New Roman" panose="02020603050405020304" pitchFamily="18" charset="0"/>
                <a:cs typeface="Times New Roman" panose="02020603050405020304" pitchFamily="18" charset="0"/>
              </a:rPr>
              <a:t>Т</a:t>
            </a:r>
            <a:r>
              <a:rPr lang="ru-RU" sz="4500" dirty="0" err="1">
                <a:latin typeface="Times New Roman" panose="02020603050405020304" pitchFamily="18" charset="0"/>
                <a:cs typeface="Times New Roman" panose="02020603050405020304" pitchFamily="18" charset="0"/>
              </a:rPr>
              <a:t>ај</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избор</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је</a:t>
            </a:r>
            <a:r>
              <a:rPr lang="ru-RU" sz="4500" dirty="0">
                <a:latin typeface="Times New Roman" panose="02020603050405020304" pitchFamily="18" charset="0"/>
                <a:cs typeface="Times New Roman" panose="02020603050405020304" pitchFamily="18" charset="0"/>
              </a:rPr>
              <a:t> </a:t>
            </a:r>
            <a:r>
              <a:rPr lang="sr-Latn-CS" sz="4500" dirty="0">
                <a:latin typeface="Times New Roman" panose="02020603050405020304" pitchFamily="18" charset="0"/>
                <a:cs typeface="Times New Roman" panose="02020603050405020304" pitchFamily="18" charset="0"/>
              </a:rPr>
              <a:t>могуће </a:t>
            </a:r>
            <a:r>
              <a:rPr lang="ru-RU" sz="4500" dirty="0" err="1">
                <a:latin typeface="Times New Roman" panose="02020603050405020304" pitchFamily="18" charset="0"/>
                <a:cs typeface="Times New Roman" panose="02020603050405020304" pitchFamily="18" charset="0"/>
              </a:rPr>
              <a:t>направити</a:t>
            </a:r>
            <a:r>
              <a:rPr lang="ru-RU" sz="4500" dirty="0">
                <a:latin typeface="Times New Roman" panose="02020603050405020304" pitchFamily="18" charset="0"/>
                <a:cs typeface="Times New Roman" panose="02020603050405020304" pitchFamily="18" charset="0"/>
              </a:rPr>
              <a:t> на </a:t>
            </a:r>
            <a:r>
              <a:rPr lang="sr-Latn-CS" sz="4500" dirty="0">
                <a:latin typeface="Times New Roman" panose="02020603050405020304" pitchFamily="18" charset="0"/>
                <a:cs typeface="Times New Roman" panose="02020603050405020304" pitchFamily="18" charset="0"/>
              </a:rPr>
              <a:t>различите начине</a:t>
            </a:r>
            <a:r>
              <a:rPr lang="sr-Cyrl-CS" sz="4500" dirty="0">
                <a:latin typeface="Times New Roman" panose="02020603050405020304" pitchFamily="18" charset="0"/>
                <a:cs typeface="Times New Roman" panose="02020603050405020304" pitchFamily="18" charset="0"/>
              </a:rPr>
              <a:t> и то кроз</a:t>
            </a:r>
            <a:r>
              <a:rPr lang="ru-RU" sz="4500" dirty="0" smtClean="0">
                <a:latin typeface="Times New Roman" panose="02020603050405020304" pitchFamily="18" charset="0"/>
                <a:cs typeface="Times New Roman" panose="02020603050405020304" pitchFamily="18" charset="0"/>
              </a:rPr>
              <a:t>:</a:t>
            </a:r>
            <a:endParaRPr lang="en-US" sz="4500" dirty="0">
              <a:latin typeface="Times New Roman" panose="02020603050405020304" pitchFamily="18" charset="0"/>
              <a:cs typeface="Times New Roman" panose="02020603050405020304" pitchFamily="18" charset="0"/>
            </a:endParaRPr>
          </a:p>
          <a:p>
            <a:pPr lvl="0" algn="just"/>
            <a:r>
              <a:rPr lang="ru-RU" sz="4500" b="1" dirty="0">
                <a:latin typeface="Times New Roman" panose="02020603050405020304" pitchFamily="18" charset="0"/>
                <a:cs typeface="Times New Roman" panose="02020603050405020304" pitchFamily="18" charset="0"/>
              </a:rPr>
              <a:t>ТЕХНИКЕ </a:t>
            </a:r>
            <a:r>
              <a:rPr lang="sr-Latn-CS" sz="4500" b="1" dirty="0" smtClean="0">
                <a:latin typeface="Times New Roman" panose="02020603050405020304" pitchFamily="18" charset="0"/>
                <a:cs typeface="Times New Roman" panose="02020603050405020304" pitchFamily="18" charset="0"/>
              </a:rPr>
              <a:t>ОДЛУЧИВАЊА</a:t>
            </a:r>
            <a:r>
              <a:rPr lang="sr-Latn-CS" sz="4500" dirty="0" smtClean="0">
                <a:latin typeface="Times New Roman" panose="02020603050405020304" pitchFamily="18" charset="0"/>
                <a:cs typeface="Times New Roman" panose="02020603050405020304" pitchFamily="18" charset="0"/>
              </a:rPr>
              <a:t>-</a:t>
            </a:r>
            <a:r>
              <a:rPr lang="ru-RU" sz="4500" dirty="0" err="1" smtClean="0">
                <a:latin typeface="Times New Roman" panose="02020603050405020304" pitchFamily="18" charset="0"/>
                <a:cs typeface="Times New Roman" panose="02020603050405020304" pitchFamily="18" charset="0"/>
              </a:rPr>
              <a:t>које</a:t>
            </a:r>
            <a:r>
              <a:rPr lang="ru-RU" sz="4500" dirty="0" smtClean="0">
                <a:latin typeface="Times New Roman" panose="02020603050405020304" pitchFamily="18" charset="0"/>
                <a:cs typeface="Times New Roman" panose="02020603050405020304" pitchFamily="18" charset="0"/>
              </a:rPr>
              <a:t> </a:t>
            </a:r>
            <a:r>
              <a:rPr lang="ru-RU" sz="4500" dirty="0">
                <a:latin typeface="Times New Roman" panose="02020603050405020304" pitchFamily="18" charset="0"/>
                <a:cs typeface="Times New Roman" panose="02020603050405020304" pitchFamily="18" charset="0"/>
              </a:rPr>
              <a:t>ко</a:t>
            </a:r>
            <a:r>
              <a:rPr lang="sr-Cyrl-CS" sz="4500" dirty="0">
                <a:latin typeface="Times New Roman" panose="02020603050405020304" pitchFamily="18" charset="0"/>
                <a:cs typeface="Times New Roman" panose="02020603050405020304" pitchFamily="18" charset="0"/>
              </a:rPr>
              <a:t>ри</a:t>
            </a:r>
            <a:r>
              <a:rPr lang="ru-RU" sz="4500" dirty="0" err="1">
                <a:latin typeface="Times New Roman" panose="02020603050405020304" pitchFamily="18" charset="0"/>
                <a:cs typeface="Times New Roman" panose="02020603050405020304" pitchFamily="18" charset="0"/>
              </a:rPr>
              <a:t>сте</a:t>
            </a:r>
            <a:r>
              <a:rPr lang="ru-RU" sz="4500" dirty="0">
                <a:latin typeface="Times New Roman" panose="02020603050405020304" pitchFamily="18" charset="0"/>
                <a:cs typeface="Times New Roman" panose="02020603050405020304" pitchFamily="18" charset="0"/>
              </a:rPr>
              <a:t> скуп процедура </a:t>
            </a:r>
            <a:r>
              <a:rPr lang="sr-Latn-CS" sz="4500" dirty="0">
                <a:latin typeface="Times New Roman" panose="02020603050405020304" pitchFamily="18" charset="0"/>
                <a:cs typeface="Times New Roman" panose="02020603050405020304" pitchFamily="18" charset="0"/>
              </a:rPr>
              <a:t>кључних </a:t>
            </a:r>
            <a:r>
              <a:rPr lang="ru-RU" sz="4500" dirty="0">
                <a:latin typeface="Times New Roman" panose="02020603050405020304" pitchFamily="18" charset="0"/>
                <a:cs typeface="Times New Roman" panose="02020603050405020304" pitchFamily="18" charset="0"/>
              </a:rPr>
              <a:t>за </a:t>
            </a:r>
            <a:r>
              <a:rPr lang="sr-Latn-CS" sz="4500" dirty="0">
                <a:latin typeface="Times New Roman" panose="02020603050405020304" pitchFamily="18" charset="0"/>
                <a:cs typeface="Times New Roman" panose="02020603050405020304" pitchFamily="18" charset="0"/>
              </a:rPr>
              <a:t>стручна решавања </a:t>
            </a:r>
            <a:r>
              <a:rPr lang="ru-RU" sz="4500" dirty="0">
                <a:latin typeface="Times New Roman" panose="02020603050405020304" pitchFamily="18" charset="0"/>
                <a:cs typeface="Times New Roman" panose="02020603050405020304" pitchFamily="18" charset="0"/>
              </a:rPr>
              <a:t>проблема у </a:t>
            </a:r>
            <a:r>
              <a:rPr lang="ru-RU" sz="4500" dirty="0" err="1">
                <a:latin typeface="Times New Roman" panose="02020603050405020304" pitchFamily="18" charset="0"/>
                <a:cs typeface="Times New Roman" panose="02020603050405020304" pitchFamily="18" charset="0"/>
              </a:rPr>
              <a:t>процесу</a:t>
            </a:r>
            <a:r>
              <a:rPr lang="ru-RU" sz="4500" dirty="0">
                <a:latin typeface="Times New Roman" panose="02020603050405020304" pitchFamily="18" charset="0"/>
                <a:cs typeface="Times New Roman" panose="02020603050405020304" pitchFamily="18" charset="0"/>
              </a:rPr>
              <a:t> </a:t>
            </a:r>
            <a:r>
              <a:rPr lang="sr-Latn-CS" sz="4500" dirty="0">
                <a:latin typeface="Times New Roman" panose="02020603050405020304" pitchFamily="18" charset="0"/>
                <a:cs typeface="Times New Roman" panose="02020603050405020304" pitchFamily="18" charset="0"/>
              </a:rPr>
              <a:t>одлучивања, </a:t>
            </a:r>
            <a:r>
              <a:rPr lang="ru-RU" sz="4500" dirty="0" err="1">
                <a:latin typeface="Times New Roman" panose="02020603050405020304" pitchFamily="18" charset="0"/>
                <a:cs typeface="Times New Roman" panose="02020603050405020304" pitchFamily="18" charset="0"/>
              </a:rPr>
              <a:t>као</a:t>
            </a:r>
            <a:r>
              <a:rPr lang="ru-RU" sz="4500" dirty="0">
                <a:latin typeface="Times New Roman" panose="02020603050405020304" pitchFamily="18" charset="0"/>
                <a:cs typeface="Times New Roman" panose="02020603050405020304" pitchFamily="18" charset="0"/>
              </a:rPr>
              <a:t> </a:t>
            </a:r>
            <a:r>
              <a:rPr lang="sr-Latn-CS" sz="4500" dirty="0">
                <a:latin typeface="Times New Roman" panose="02020603050405020304" pitchFamily="18" charset="0"/>
                <a:cs typeface="Times New Roman" panose="02020603050405020304" pitchFamily="18" charset="0"/>
              </a:rPr>
              <a:t>што </a:t>
            </a:r>
            <a:r>
              <a:rPr lang="ru-RU" sz="4500" dirty="0">
                <a:latin typeface="Times New Roman" panose="02020603050405020304" pitchFamily="18" charset="0"/>
                <a:cs typeface="Times New Roman" panose="02020603050405020304" pitchFamily="18" charset="0"/>
              </a:rPr>
              <a:t>су </a:t>
            </a:r>
            <a:r>
              <a:rPr lang="sr-Latn-CS" sz="4500" dirty="0">
                <a:latin typeface="Times New Roman" panose="02020603050405020304" pitchFamily="18" charset="0"/>
                <a:cs typeface="Times New Roman" panose="02020603050405020304" pitchFamily="18" charset="0"/>
              </a:rPr>
              <a:t>дијагностичке </a:t>
            </a:r>
            <a:r>
              <a:rPr lang="ru-RU" sz="4500" dirty="0">
                <a:latin typeface="Times New Roman" panose="02020603050405020304" pitchFamily="18" charset="0"/>
                <a:cs typeface="Times New Roman" panose="02020603050405020304" pitchFamily="18" charset="0"/>
              </a:rPr>
              <a:t>технике, линеарно </a:t>
            </a:r>
            <a:r>
              <a:rPr lang="ru-RU" sz="4500" dirty="0" err="1">
                <a:latin typeface="Times New Roman" panose="02020603050405020304" pitchFamily="18" charset="0"/>
                <a:cs typeface="Times New Roman" panose="02020603050405020304" pitchFamily="18" charset="0"/>
              </a:rPr>
              <a:t>програмирање</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симулационе</a:t>
            </a:r>
            <a:r>
              <a:rPr lang="ru-RU" sz="4500" dirty="0">
                <a:latin typeface="Times New Roman" panose="02020603050405020304" pitchFamily="18" charset="0"/>
                <a:cs typeface="Times New Roman" panose="02020603050405020304" pitchFamily="18" charset="0"/>
              </a:rPr>
              <a:t> тех</a:t>
            </a:r>
            <a:r>
              <a:rPr lang="sr-Cyrl-CS" sz="4500" dirty="0">
                <a:latin typeface="Times New Roman" panose="02020603050405020304" pitchFamily="18" charset="0"/>
                <a:cs typeface="Times New Roman" panose="02020603050405020304" pitchFamily="18" charset="0"/>
              </a:rPr>
              <a:t>ни</a:t>
            </a:r>
            <a:r>
              <a:rPr lang="ru-RU" sz="4500" dirty="0" err="1" smtClean="0">
                <a:latin typeface="Times New Roman" panose="02020603050405020304" pitchFamily="18" charset="0"/>
                <a:cs typeface="Times New Roman" panose="02020603050405020304" pitchFamily="18" charset="0"/>
              </a:rPr>
              <a:t>ке</a:t>
            </a:r>
            <a:r>
              <a:rPr lang="ru-RU" sz="4500" dirty="0" smtClean="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итд</a:t>
            </a:r>
            <a:r>
              <a:rPr lang="ru-RU" sz="4500" dirty="0" smtClean="0">
                <a:latin typeface="Times New Roman" panose="02020603050405020304" pitchFamily="18" charset="0"/>
                <a:cs typeface="Times New Roman" panose="02020603050405020304" pitchFamily="18" charset="0"/>
              </a:rPr>
              <a:t>.</a:t>
            </a:r>
            <a:endParaRPr lang="en-US" sz="4500" dirty="0">
              <a:latin typeface="Times New Roman" panose="02020603050405020304" pitchFamily="18" charset="0"/>
              <a:cs typeface="Times New Roman" panose="02020603050405020304" pitchFamily="18" charset="0"/>
            </a:endParaRPr>
          </a:p>
          <a:p>
            <a:pPr lvl="0" algn="just"/>
            <a:r>
              <a:rPr lang="ru-RU" sz="4500" b="1" dirty="0">
                <a:latin typeface="Times New Roman" panose="02020603050405020304" pitchFamily="18" charset="0"/>
                <a:cs typeface="Times New Roman" panose="02020603050405020304" pitchFamily="18" charset="0"/>
              </a:rPr>
              <a:t>ПРАВИЛА </a:t>
            </a:r>
            <a:r>
              <a:rPr lang="sr-Latn-CS" sz="4500" b="1" dirty="0" smtClean="0">
                <a:latin typeface="Times New Roman" panose="02020603050405020304" pitchFamily="18" charset="0"/>
                <a:cs typeface="Times New Roman" panose="02020603050405020304" pitchFamily="18" charset="0"/>
              </a:rPr>
              <a:t>ОДЛУЧИВАЊА</a:t>
            </a:r>
            <a:r>
              <a:rPr lang="sr-Latn-CS" sz="4500" dirty="0" smtClean="0">
                <a:latin typeface="Times New Roman" panose="02020603050405020304" pitchFamily="18" charset="0"/>
                <a:cs typeface="Times New Roman" panose="02020603050405020304" pitchFamily="18" charset="0"/>
              </a:rPr>
              <a:t>-</a:t>
            </a:r>
            <a:r>
              <a:rPr lang="ru-RU" sz="4500" dirty="0" err="1" smtClean="0">
                <a:latin typeface="Times New Roman" panose="02020603050405020304" pitchFamily="18" charset="0"/>
                <a:cs typeface="Times New Roman" panose="02020603050405020304" pitchFamily="18" charset="0"/>
              </a:rPr>
              <a:t>која</a:t>
            </a:r>
            <a:r>
              <a:rPr lang="ru-RU" sz="4500" dirty="0" smtClean="0">
                <a:latin typeface="Times New Roman" panose="02020603050405020304" pitchFamily="18" charset="0"/>
                <a:cs typeface="Times New Roman" panose="02020603050405020304" pitchFamily="18" charset="0"/>
              </a:rPr>
              <a:t> </a:t>
            </a:r>
            <a:r>
              <a:rPr lang="ru-RU" sz="4500" dirty="0">
                <a:latin typeface="Times New Roman" panose="02020603050405020304" pitchFamily="18" charset="0"/>
                <a:cs typeface="Times New Roman" panose="02020603050405020304" pitchFamily="18" charset="0"/>
              </a:rPr>
              <a:t>се </a:t>
            </a:r>
            <a:r>
              <a:rPr lang="sr-Cyrl-CS" sz="4500" dirty="0">
                <a:latin typeface="Times New Roman" panose="02020603050405020304" pitchFamily="18" charset="0"/>
                <a:cs typeface="Times New Roman" panose="02020603050405020304" pitchFamily="18" charset="0"/>
              </a:rPr>
              <a:t>дефинишу </a:t>
            </a:r>
            <a:r>
              <a:rPr lang="ru-RU" sz="4500" dirty="0" err="1">
                <a:latin typeface="Times New Roman" panose="02020603050405020304" pitchFamily="18" charset="0"/>
                <a:cs typeface="Times New Roman" panose="02020603050405020304" pitchFamily="18" charset="0"/>
              </a:rPr>
              <a:t>као</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претходно</a:t>
            </a:r>
            <a:r>
              <a:rPr lang="ru-RU" sz="4500" dirty="0">
                <a:latin typeface="Times New Roman" panose="02020603050405020304" pitchFamily="18" charset="0"/>
                <a:cs typeface="Times New Roman" panose="02020603050405020304" pitchFamily="18" charset="0"/>
              </a:rPr>
              <a:t> </a:t>
            </a:r>
            <a:r>
              <a:rPr lang="sr-Latn-CS" sz="4500" dirty="0">
                <a:latin typeface="Times New Roman" panose="02020603050405020304" pitchFamily="18" charset="0"/>
                <a:cs typeface="Times New Roman" panose="02020603050405020304" pitchFamily="18" charset="0"/>
              </a:rPr>
              <a:t>одређени водичи </a:t>
            </a:r>
            <a:r>
              <a:rPr lang="ru-RU" sz="4500" dirty="0">
                <a:latin typeface="Times New Roman" panose="02020603050405020304" pitchFamily="18" charset="0"/>
                <a:cs typeface="Times New Roman" panose="02020603050405020304" pitchFamily="18" charset="0"/>
              </a:rPr>
              <a:t>или </a:t>
            </a:r>
            <a:r>
              <a:rPr lang="ru-RU" sz="4500" dirty="0" err="1">
                <a:latin typeface="Times New Roman" panose="02020603050405020304" pitchFamily="18" charset="0"/>
                <a:cs typeface="Times New Roman" panose="02020603050405020304" pitchFamily="18" charset="0"/>
              </a:rPr>
              <a:t>тестови</a:t>
            </a:r>
            <a:r>
              <a:rPr lang="ru-RU" sz="4500" dirty="0">
                <a:latin typeface="Times New Roman" panose="02020603050405020304" pitchFamily="18" charset="0"/>
                <a:cs typeface="Times New Roman" panose="02020603050405020304" pitchFamily="18" charset="0"/>
              </a:rPr>
              <a:t> за просу</a:t>
            </a:r>
            <a:r>
              <a:rPr lang="sr-Cyrl-CS" sz="4500" dirty="0">
                <a:latin typeface="Times New Roman" panose="02020603050405020304" pitchFamily="18" charset="0"/>
                <a:cs typeface="Times New Roman" panose="02020603050405020304" pitchFamily="18" charset="0"/>
              </a:rPr>
              <a:t>ђ</a:t>
            </a:r>
            <a:r>
              <a:rPr lang="ru-RU" sz="4500" dirty="0" err="1">
                <a:latin typeface="Times New Roman" panose="02020603050405020304" pitchFamily="18" charset="0"/>
                <a:cs typeface="Times New Roman" panose="02020603050405020304" pitchFamily="18" charset="0"/>
              </a:rPr>
              <a:t>ивање</a:t>
            </a:r>
            <a:r>
              <a:rPr lang="ru-RU" sz="4500" dirty="0" smtClean="0">
                <a:latin typeface="Times New Roman" panose="02020603050405020304" pitchFamily="18" charset="0"/>
                <a:cs typeface="Times New Roman" panose="02020603050405020304" pitchFamily="18" charset="0"/>
              </a:rPr>
              <a:t>.</a:t>
            </a:r>
            <a:endParaRPr lang="en-US" sz="4500" dirty="0">
              <a:latin typeface="Times New Roman" panose="02020603050405020304" pitchFamily="18" charset="0"/>
              <a:cs typeface="Times New Roman" panose="02020603050405020304" pitchFamily="18" charset="0"/>
            </a:endParaRPr>
          </a:p>
          <a:p>
            <a:pPr lvl="0" algn="just"/>
            <a:r>
              <a:rPr lang="sr-Latn-CS" sz="4500" b="1" dirty="0">
                <a:latin typeface="Times New Roman" panose="02020603050405020304" pitchFamily="18" charset="0"/>
                <a:cs typeface="Times New Roman" panose="02020603050405020304" pitchFamily="18" charset="0"/>
              </a:rPr>
              <a:t>ВЕШТИНЕ </a:t>
            </a:r>
            <a:r>
              <a:rPr lang="sr-Latn-CS" sz="4500" b="1" dirty="0" smtClean="0">
                <a:latin typeface="Times New Roman" panose="02020603050405020304" pitchFamily="18" charset="0"/>
                <a:cs typeface="Times New Roman" panose="02020603050405020304" pitchFamily="18" charset="0"/>
              </a:rPr>
              <a:t>ОДЛУЧИВАЊА</a:t>
            </a:r>
            <a:r>
              <a:rPr lang="sr-Latn-CS" sz="4500" dirty="0" smtClean="0">
                <a:latin typeface="Times New Roman" panose="02020603050405020304" pitchFamily="18" charset="0"/>
                <a:cs typeface="Times New Roman" panose="02020603050405020304" pitchFamily="18" charset="0"/>
              </a:rPr>
              <a:t>-</a:t>
            </a:r>
            <a:r>
              <a:rPr lang="ru-RU" sz="4500" dirty="0" err="1" smtClean="0">
                <a:latin typeface="Times New Roman" panose="02020603050405020304" pitchFamily="18" charset="0"/>
                <a:cs typeface="Times New Roman" panose="02020603050405020304" pitchFamily="18" charset="0"/>
              </a:rPr>
              <a:t>које</a:t>
            </a:r>
            <a:r>
              <a:rPr lang="ru-RU" sz="4500" dirty="0" smtClean="0">
                <a:latin typeface="Times New Roman" panose="02020603050405020304" pitchFamily="18" charset="0"/>
                <a:cs typeface="Times New Roman" panose="02020603050405020304" pitchFamily="18" charset="0"/>
              </a:rPr>
              <a:t> </a:t>
            </a:r>
            <a:r>
              <a:rPr lang="ru-RU" sz="4500" dirty="0">
                <a:latin typeface="Times New Roman" panose="02020603050405020304" pitchFamily="18" charset="0"/>
                <a:cs typeface="Times New Roman" panose="02020603050405020304" pitchFamily="18" charset="0"/>
              </a:rPr>
              <a:t>се </a:t>
            </a:r>
            <a:r>
              <a:rPr lang="ru-RU" sz="4500" dirty="0" err="1">
                <a:latin typeface="Times New Roman" panose="02020603050405020304" pitchFamily="18" charset="0"/>
                <a:cs typeface="Times New Roman" panose="02020603050405020304" pitchFamily="18" charset="0"/>
              </a:rPr>
              <a:t>дефи</a:t>
            </a:r>
            <a:r>
              <a:rPr lang="sr-Cyrl-CS" sz="4500" dirty="0">
                <a:latin typeface="Times New Roman" panose="02020603050405020304" pitchFamily="18" charset="0"/>
                <a:cs typeface="Times New Roman" panose="02020603050405020304" pitchFamily="18" charset="0"/>
              </a:rPr>
              <a:t>ниш</a:t>
            </a:r>
            <a:r>
              <a:rPr lang="ru-RU" sz="4500" dirty="0">
                <a:latin typeface="Times New Roman" panose="02020603050405020304" pitchFamily="18" charset="0"/>
                <a:cs typeface="Times New Roman" panose="02020603050405020304" pitchFamily="18" charset="0"/>
              </a:rPr>
              <a:t>у </a:t>
            </a:r>
            <a:r>
              <a:rPr lang="ru-RU" sz="4500" dirty="0" err="1">
                <a:latin typeface="Times New Roman" panose="02020603050405020304" pitchFamily="18" charset="0"/>
                <a:cs typeface="Times New Roman" panose="02020603050405020304" pitchFamily="18" charset="0"/>
              </a:rPr>
              <a:t>као</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способност</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ефек</a:t>
            </a:r>
            <a:r>
              <a:rPr lang="sr-Cyrl-CS" sz="4500" dirty="0">
                <a:latin typeface="Times New Roman" panose="02020603050405020304" pitchFamily="18" charset="0"/>
                <a:cs typeface="Times New Roman" panose="02020603050405020304" pitchFamily="18" charset="0"/>
              </a:rPr>
              <a:t>т</a:t>
            </a:r>
            <a:r>
              <a:rPr lang="ru-RU" sz="4500" dirty="0" err="1">
                <a:latin typeface="Times New Roman" panose="02020603050405020304" pitchFamily="18" charset="0"/>
                <a:cs typeface="Times New Roman" panose="02020603050405020304" pitchFamily="18" charset="0"/>
              </a:rPr>
              <a:t>ивног</a:t>
            </a:r>
            <a:r>
              <a:rPr lang="ru-RU" sz="4500" dirty="0">
                <a:latin typeface="Times New Roman" panose="02020603050405020304" pitchFamily="18" charset="0"/>
                <a:cs typeface="Times New Roman" panose="02020603050405020304" pitchFamily="18" charset="0"/>
              </a:rPr>
              <a:t> </a:t>
            </a:r>
            <a:r>
              <a:rPr lang="sr-Cyrl-CS" sz="4500" dirty="0">
                <a:latin typeface="Times New Roman" panose="02020603050405020304" pitchFamily="18" charset="0"/>
                <a:cs typeface="Times New Roman" panose="02020603050405020304" pitchFamily="18" charset="0"/>
              </a:rPr>
              <a:t>к</a:t>
            </a:r>
            <a:r>
              <a:rPr lang="sr-Latn-CS" sz="4500" dirty="0">
                <a:latin typeface="Times New Roman" panose="02020603050405020304" pitchFamily="18" charset="0"/>
                <a:cs typeface="Times New Roman" panose="02020603050405020304" pitchFamily="18" charset="0"/>
              </a:rPr>
              <a:t>оришћења нечијег </a:t>
            </a:r>
            <a:r>
              <a:rPr lang="ru-RU" sz="4500" dirty="0" err="1">
                <a:latin typeface="Times New Roman" panose="02020603050405020304" pitchFamily="18" charset="0"/>
                <a:cs typeface="Times New Roman" panose="02020603050405020304" pitchFamily="18" charset="0"/>
              </a:rPr>
              <a:t>знања</a:t>
            </a:r>
            <a:r>
              <a:rPr lang="ru-RU" sz="4500" dirty="0">
                <a:latin typeface="Times New Roman" panose="02020603050405020304" pitchFamily="18" charset="0"/>
                <a:cs typeface="Times New Roman" panose="02020603050405020304" pitchFamily="18" charset="0"/>
              </a:rPr>
              <a:t> у </a:t>
            </a:r>
            <a:r>
              <a:rPr lang="sr-Latn-CS" sz="4500" dirty="0">
                <a:latin typeface="Times New Roman" panose="02020603050405020304" pitchFamily="18" charset="0"/>
                <a:cs typeface="Times New Roman" panose="02020603050405020304" pitchFamily="18" charset="0"/>
              </a:rPr>
              <a:t>решавању </a:t>
            </a:r>
            <a:r>
              <a:rPr lang="ru-RU" sz="4500" dirty="0">
                <a:latin typeface="Times New Roman" panose="02020603050405020304" pitchFamily="18" charset="0"/>
                <a:cs typeface="Times New Roman" panose="02020603050405020304" pitchFamily="18" charset="0"/>
              </a:rPr>
              <a:t>проблема.</a:t>
            </a:r>
            <a:endParaRPr lang="en-US" sz="45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615509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a:latin typeface="Times New Roman" panose="02020603050405020304" pitchFamily="18" charset="0"/>
                <a:cs typeface="Times New Roman" panose="02020603050405020304" pitchFamily="18" charset="0"/>
              </a:rPr>
              <a:t>Одлука и одлучивање  - п</a:t>
            </a:r>
            <a:r>
              <a:rPr lang="sr-Latn-CS" sz="2400" b="1" dirty="0">
                <a:latin typeface="Times New Roman" panose="02020603050405020304" pitchFamily="18" charset="0"/>
                <a:cs typeface="Times New Roman" panose="02020603050405020304" pitchFamily="18" charset="0"/>
              </a:rPr>
              <a:t>ојмови и дефиниције</a:t>
            </a:r>
            <a:endParaRPr lang="en-US" sz="2400" dirty="0"/>
          </a:p>
        </p:txBody>
      </p:sp>
      <p:sp>
        <p:nvSpPr>
          <p:cNvPr id="3" name="Content Placeholder 2"/>
          <p:cNvSpPr>
            <a:spLocks noGrp="1"/>
          </p:cNvSpPr>
          <p:nvPr>
            <p:ph idx="1"/>
          </p:nvPr>
        </p:nvSpPr>
        <p:spPr/>
        <p:txBody>
          <a:bodyPr>
            <a:normAutofit fontScale="92500"/>
          </a:bodyPr>
          <a:lstStyle/>
          <a:p>
            <a:pPr marL="0" indent="0" algn="just">
              <a:buNone/>
            </a:pPr>
            <a:r>
              <a:rPr lang="ru-RU" dirty="0" err="1">
                <a:latin typeface="Times New Roman" panose="02020603050405020304" pitchFamily="18" charset="0"/>
                <a:cs typeface="Times New Roman" panose="02020603050405020304" pitchFamily="18" charset="0"/>
              </a:rPr>
              <a:t>Избор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појединих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алтернатива</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врши </a:t>
            </a:r>
            <a:r>
              <a:rPr lang="ru-RU" b="1" dirty="0" err="1">
                <a:latin typeface="Times New Roman" panose="02020603050405020304" pitchFamily="18" charset="0"/>
                <a:cs typeface="Times New Roman" panose="02020603050405020304" pitchFamily="18" charset="0"/>
              </a:rPr>
              <a:t>доносилац</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одлуке</a:t>
            </a:r>
            <a:r>
              <a:rPr lang="ru-RU" b="1" dirty="0">
                <a:latin typeface="Times New Roman" panose="02020603050405020304" pitchFamily="18" charset="0"/>
                <a:cs typeface="Times New Roman" panose="02020603050405020304" pitchFamily="18" charset="0"/>
              </a:rPr>
              <a:t> (ДО)</a:t>
            </a:r>
            <a:r>
              <a:rPr lang="ru-RU" dirty="0">
                <a:latin typeface="Times New Roman" panose="02020603050405020304" pitchFamily="18" charset="0"/>
                <a:cs typeface="Times New Roman" panose="02020603050405020304" pitchFamily="18" charset="0"/>
              </a:rPr>
              <a:t>. С </a:t>
            </a:r>
            <a:r>
              <a:rPr lang="ru-RU" dirty="0" err="1">
                <a:latin typeface="Times New Roman" panose="02020603050405020304" pitchFamily="18" charset="0"/>
                <a:cs typeface="Times New Roman" panose="02020603050405020304" pitchFamily="18" charset="0"/>
              </a:rPr>
              <a:t>обзиром</a:t>
            </a:r>
            <a:r>
              <a:rPr lang="ru-RU" dirty="0">
                <a:latin typeface="Times New Roman" panose="02020603050405020304" pitchFamily="18" charset="0"/>
                <a:cs typeface="Times New Roman" panose="02020603050405020304" pitchFamily="18" charset="0"/>
              </a:rPr>
              <a:t> да се </a:t>
            </a:r>
            <a:r>
              <a:rPr lang="ru-RU" dirty="0" err="1">
                <a:latin typeface="Times New Roman" panose="02020603050405020304" pitchFamily="18" charset="0"/>
                <a:cs typeface="Times New Roman" panose="02020603050405020304" pitchFamily="18" charset="0"/>
              </a:rPr>
              <a:t>одлуке</a:t>
            </a:r>
            <a:r>
              <a:rPr lang="ru-RU" dirty="0">
                <a:latin typeface="Times New Roman" panose="02020603050405020304" pitchFamily="18" charset="0"/>
                <a:cs typeface="Times New Roman" panose="02020603050405020304" pitchFamily="18" charset="0"/>
              </a:rPr>
              <a:t> доносе на </a:t>
            </a:r>
            <a:r>
              <a:rPr lang="ru-RU" dirty="0" err="1">
                <a:latin typeface="Times New Roman" panose="02020603050405020304" pitchFamily="18" charset="0"/>
                <a:cs typeface="Times New Roman" panose="02020603050405020304" pitchFamily="18" charset="0"/>
              </a:rPr>
              <a:t>свим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нивоима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организације</a:t>
            </a:r>
            <a:r>
              <a:rPr lang="ru-RU" dirty="0">
                <a:latin typeface="Times New Roman" panose="02020603050405020304" pitchFamily="18" charset="0"/>
                <a:cs typeface="Times New Roman" panose="02020603050405020304" pitchFamily="18" charset="0"/>
              </a:rPr>
              <a:t> ( и не само у </a:t>
            </a:r>
            <a:r>
              <a:rPr lang="ru-RU" dirty="0" err="1">
                <a:latin typeface="Times New Roman" panose="02020603050405020304" pitchFamily="18" charset="0"/>
                <a:cs typeface="Times New Roman" panose="02020603050405020304" pitchFamily="18" charset="0"/>
              </a:rPr>
              <a:t>њима</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може </a:t>
            </a:r>
            <a:r>
              <a:rPr lang="ru-RU" dirty="0">
                <a:latin typeface="Times New Roman" panose="02020603050405020304" pitchFamily="18" charset="0"/>
                <a:cs typeface="Times New Roman" panose="02020603050405020304" pitchFamily="18" charset="0"/>
              </a:rPr>
              <a:t>се </a:t>
            </a:r>
            <a:r>
              <a:rPr lang="ru-RU" dirty="0" err="1">
                <a:latin typeface="Times New Roman" panose="02020603050405020304" pitchFamily="18" charset="0"/>
                <a:cs typeface="Times New Roman" panose="02020603050405020304" pitchFamily="18" charset="0"/>
              </a:rPr>
              <a:t>поставити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питање</a:t>
            </a:r>
            <a:r>
              <a:rPr lang="sr-Cyrl-CS"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ко се </a:t>
            </a:r>
            <a:r>
              <a:rPr lang="sr-Latn-CS" dirty="0">
                <a:latin typeface="Times New Roman" panose="02020603050405020304" pitchFamily="18" charset="0"/>
                <a:cs typeface="Times New Roman" panose="02020603050405020304" pitchFamily="18" charset="0"/>
              </a:rPr>
              <a:t>уопште може </a:t>
            </a:r>
            <a:r>
              <a:rPr lang="ru-RU" dirty="0" err="1">
                <a:latin typeface="Times New Roman" panose="02020603050405020304" pitchFamily="18" charset="0"/>
                <a:cs typeface="Times New Roman" panose="02020603050405020304" pitchFamily="18" charset="0"/>
              </a:rPr>
              <a:t>назвати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доносиоцем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одлуке</a:t>
            </a:r>
            <a:r>
              <a:rPr lang="ru-RU" dirty="0">
                <a:latin typeface="Times New Roman" panose="02020603050405020304" pitchFamily="18" charset="0"/>
                <a:cs typeface="Times New Roman" panose="02020603050405020304" pitchFamily="18" charset="0"/>
              </a:rPr>
              <a:t>.</a:t>
            </a:r>
            <a:r>
              <a:rPr lang="sr-Cyrl-CS" dirty="0">
                <a:latin typeface="Times New Roman" panose="02020603050405020304" pitchFamily="18" charset="0"/>
                <a:cs typeface="Times New Roman" panose="02020603050405020304" pitchFamily="18" charset="0"/>
              </a:rPr>
              <a:t> Одговор би могао да буде: с</a:t>
            </a:r>
            <a:r>
              <a:rPr lang="ru-RU" dirty="0" err="1">
                <a:latin typeface="Times New Roman" panose="02020603050405020304" pitchFamily="18" charset="0"/>
                <a:cs typeface="Times New Roman" panose="02020603050405020304" pitchFamily="18" charset="0"/>
              </a:rPr>
              <a:t>вако</a:t>
            </a:r>
            <a:r>
              <a:rPr lang="ru-RU" dirty="0">
                <a:latin typeface="Times New Roman" panose="02020603050405020304" pitchFamily="18" charset="0"/>
                <a:cs typeface="Times New Roman" panose="02020603050405020304" pitchFamily="18" charset="0"/>
              </a:rPr>
              <a:t> ко ради у пословном </a:t>
            </a:r>
            <a:r>
              <a:rPr lang="ru-RU" dirty="0" err="1">
                <a:latin typeface="Times New Roman" panose="02020603050405020304" pitchFamily="18" charset="0"/>
                <a:cs typeface="Times New Roman" panose="02020603050405020304" pitchFamily="18" charset="0"/>
              </a:rPr>
              <a:t>ок</a:t>
            </a:r>
            <a:r>
              <a:rPr lang="sr-Cyrl-CS" dirty="0">
                <a:latin typeface="Times New Roman" panose="02020603050405020304" pitchFamily="18" charset="0"/>
                <a:cs typeface="Times New Roman" panose="02020603050405020304" pitchFamily="18" charset="0"/>
              </a:rPr>
              <a:t>руж</a:t>
            </a:r>
            <a:r>
              <a:rPr lang="ru-RU" dirty="0" err="1">
                <a:latin typeface="Times New Roman" panose="02020603050405020304" pitchFamily="18" charset="0"/>
                <a:cs typeface="Times New Roman" panose="02020603050405020304" pitchFamily="18" charset="0"/>
              </a:rPr>
              <a:t>ењу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наравно</a:t>
            </a:r>
            <a:r>
              <a:rPr lang="ru-RU" dirty="0">
                <a:latin typeface="Times New Roman" panose="02020603050405020304" pitchFamily="18" charset="0"/>
                <a:cs typeface="Times New Roman" panose="02020603050405020304" pitchFamily="18" charset="0"/>
              </a:rPr>
              <a:t> у оном делу за </a:t>
            </a:r>
            <a:r>
              <a:rPr lang="ru-RU" dirty="0" err="1">
                <a:latin typeface="Times New Roman" panose="02020603050405020304" pitchFamily="18" charset="0"/>
                <a:cs typeface="Times New Roman" panose="02020603050405020304" pitchFamily="18" charset="0"/>
              </a:rPr>
              <a:t>који</a:t>
            </a:r>
            <a:r>
              <a:rPr lang="ru-RU" dirty="0">
                <a:latin typeface="Times New Roman" panose="02020603050405020304" pitchFamily="18" charset="0"/>
                <a:cs typeface="Times New Roman" panose="02020603050405020304" pitchFamily="18" charset="0"/>
              </a:rPr>
              <a:t> сноси и пуну </a:t>
            </a:r>
            <a:r>
              <a:rPr lang="ru-RU" dirty="0" err="1">
                <a:latin typeface="Times New Roman" panose="02020603050405020304" pitchFamily="18" charset="0"/>
                <a:cs typeface="Times New Roman" panose="02020603050405020304" pitchFamily="18" charset="0"/>
              </a:rPr>
              <a:t>одговорност</a:t>
            </a:r>
            <a:r>
              <a:rPr lang="ru-RU" dirty="0">
                <a:latin typeface="Times New Roman" panose="02020603050405020304" pitchFamily="18" charset="0"/>
                <a:cs typeface="Times New Roman" panose="02020603050405020304" pitchFamily="18" charset="0"/>
              </a:rPr>
              <a:t>). П</a:t>
            </a:r>
            <a:r>
              <a:rPr lang="sr-Cyrl-CS" dirty="0">
                <a:latin typeface="Times New Roman" panose="02020603050405020304" pitchFamily="18" charset="0"/>
                <a:cs typeface="Times New Roman" panose="02020603050405020304" pitchFamily="18" charset="0"/>
              </a:rPr>
              <a:t>ри</a:t>
            </a:r>
            <a:r>
              <a:rPr lang="ru-RU" dirty="0">
                <a:latin typeface="Times New Roman" panose="02020603050405020304" pitchFamily="18" charset="0"/>
                <a:cs typeface="Times New Roman" panose="02020603050405020304" pitchFamily="18" charset="0"/>
              </a:rPr>
              <a:t> томе, то </a:t>
            </a:r>
            <a:r>
              <a:rPr lang="sr-Latn-CS" dirty="0">
                <a:latin typeface="Times New Roman" panose="02020603050405020304" pitchFamily="18" charset="0"/>
                <a:cs typeface="Times New Roman" panose="02020603050405020304" pitchFamily="18" charset="0"/>
              </a:rPr>
              <a:t>може </a:t>
            </a:r>
            <a:r>
              <a:rPr lang="ru-RU" dirty="0" err="1">
                <a:latin typeface="Times New Roman" panose="02020603050405020304" pitchFamily="18" charset="0"/>
                <a:cs typeface="Times New Roman" panose="02020603050405020304" pitchFamily="18" charset="0"/>
              </a:rPr>
              <a:t>бити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појединац</a:t>
            </a:r>
            <a:r>
              <a:rPr lang="ru-RU" dirty="0">
                <a:latin typeface="Times New Roman" panose="02020603050405020304" pitchFamily="18" charset="0"/>
                <a:cs typeface="Times New Roman" panose="02020603050405020304" pitchFamily="18" charset="0"/>
              </a:rPr>
              <a:t> (од директора или </a:t>
            </a:r>
            <a:r>
              <a:rPr lang="sr-Latn-CS" dirty="0">
                <a:latin typeface="Times New Roman" panose="02020603050405020304" pitchFamily="18" charset="0"/>
                <a:cs typeface="Times New Roman" panose="02020603050405020304" pitchFamily="18" charset="0"/>
              </a:rPr>
              <a:t>менаџера </a:t>
            </a:r>
            <a:r>
              <a:rPr lang="ru-RU" dirty="0">
                <a:latin typeface="Times New Roman" panose="02020603050405020304" pitchFamily="18" charset="0"/>
                <a:cs typeface="Times New Roman" panose="02020603050405020304" pitchFamily="18" charset="0"/>
              </a:rPr>
              <a:t>до </a:t>
            </a:r>
            <a:r>
              <a:rPr lang="ru-RU" dirty="0" err="1">
                <a:latin typeface="Times New Roman" panose="02020603050405020304" pitchFamily="18" charset="0"/>
                <a:cs typeface="Times New Roman" panose="02020603050405020304" pitchFamily="18" charset="0"/>
              </a:rPr>
              <a:t>појединог</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извршиоца </a:t>
            </a:r>
            <a:r>
              <a:rPr lang="ru-RU" dirty="0">
                <a:latin typeface="Times New Roman" panose="02020603050405020304" pitchFamily="18" charset="0"/>
                <a:cs typeface="Times New Roman" panose="02020603050405020304" pitchFamily="18" charset="0"/>
              </a:rPr>
              <a:t>на </a:t>
            </a:r>
            <a:r>
              <a:rPr lang="ru-RU" dirty="0" err="1">
                <a:latin typeface="Times New Roman" panose="02020603050405020304" pitchFamily="18" charset="0"/>
                <a:cs typeface="Times New Roman" panose="02020603050405020304" pitchFamily="18" charset="0"/>
              </a:rPr>
              <a:t>радном</a:t>
            </a:r>
            <a:r>
              <a:rPr lang="ru-RU" dirty="0">
                <a:latin typeface="Times New Roman" panose="02020603050405020304" pitchFamily="18" charset="0"/>
                <a:cs typeface="Times New Roman" panose="02020603050405020304" pitchFamily="18" charset="0"/>
              </a:rPr>
              <a:t> месту) ил</a:t>
            </a:r>
            <a:r>
              <a:rPr lang="sr-Cyrl-CS" dirty="0">
                <a:latin typeface="Times New Roman" panose="02020603050405020304" pitchFamily="18" charset="0"/>
                <a:cs typeface="Times New Roman" panose="02020603050405020304" pitchFamily="18" charset="0"/>
              </a:rPr>
              <a:t>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група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људи</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разни</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колегијуми</a:t>
            </a:r>
            <a:r>
              <a:rPr lang="sr-Cyrl-CS"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овлаш</a:t>
            </a:r>
            <a:r>
              <a:rPr lang="sr-Cyrl-CS" dirty="0">
                <a:latin typeface="Times New Roman" panose="02020603050405020304" pitchFamily="18" charset="0"/>
                <a:cs typeface="Times New Roman" panose="02020603050405020304" pitchFamily="18" charset="0"/>
              </a:rPr>
              <a:t>ћ</a:t>
            </a:r>
            <a:r>
              <a:rPr lang="sr-Latn-CS" dirty="0">
                <a:latin typeface="Times New Roman" panose="02020603050405020304" pitchFamily="18" charset="0"/>
                <a:cs typeface="Times New Roman" panose="02020603050405020304" pitchFamily="18" charset="0"/>
              </a:rPr>
              <a:t>ене </a:t>
            </a:r>
            <a:r>
              <a:rPr lang="ru-RU" dirty="0" err="1">
                <a:latin typeface="Times New Roman" panose="02020603050405020304" pitchFamily="18" charset="0"/>
                <a:cs typeface="Times New Roman" panose="02020603050405020304" pitchFamily="18" charset="0"/>
              </a:rPr>
              <a:t>групе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експера</a:t>
            </a:r>
            <a:r>
              <a:rPr lang="sr-Cyrl-CS" dirty="0">
                <a:latin typeface="Times New Roman" panose="02020603050405020304" pitchFamily="18" charset="0"/>
                <a:cs typeface="Times New Roman" panose="02020603050405020304" pitchFamily="18" charset="0"/>
              </a:rPr>
              <a:t>т</a:t>
            </a:r>
            <a:r>
              <a:rPr lang="ru-RU" dirty="0">
                <a:latin typeface="Times New Roman" panose="02020603050405020304" pitchFamily="18" charset="0"/>
                <a:cs typeface="Times New Roman" panose="02020603050405020304" pitchFamily="18" charset="0"/>
              </a:rPr>
              <a:t>а </a:t>
            </a:r>
            <a:r>
              <a:rPr lang="ru-RU" dirty="0" err="1">
                <a:latin typeface="Times New Roman" panose="02020603050405020304" pitchFamily="18" charset="0"/>
                <a:cs typeface="Times New Roman" panose="02020603050405020304" pitchFamily="18" charset="0"/>
              </a:rPr>
              <a:t>итд</a:t>
            </a:r>
            <a:r>
              <a:rPr lang="ru-RU" dirty="0" smtClean="0">
                <a:latin typeface="Times New Roman" panose="02020603050405020304" pitchFamily="18" charset="0"/>
                <a:cs typeface="Times New Roman" panose="02020603050405020304" pitchFamily="18" charset="0"/>
              </a:rPr>
              <a:t>.).</a:t>
            </a:r>
          </a:p>
          <a:p>
            <a:pPr marL="0" indent="0" algn="just">
              <a:buNone/>
            </a:pPr>
            <a:r>
              <a:rPr lang="sr-Latn-CS" dirty="0">
                <a:latin typeface="Times New Roman" panose="02020603050405020304" pitchFamily="18" charset="0"/>
                <a:cs typeface="Times New Roman" panose="02020603050405020304" pitchFamily="18" charset="0"/>
              </a:rPr>
              <a:t>Доношењем </a:t>
            </a:r>
            <a:r>
              <a:rPr lang="ru-RU" err="1">
                <a:latin typeface="Times New Roman" panose="02020603050405020304" pitchFamily="18" charset="0"/>
                <a:cs typeface="Times New Roman" panose="02020603050405020304" pitchFamily="18" charset="0"/>
              </a:rPr>
              <a:t>одлуке</a:t>
            </a:r>
            <a:r>
              <a:rPr lang="ru-RU">
                <a:latin typeface="Times New Roman" panose="02020603050405020304" pitchFamily="18" charset="0"/>
                <a:cs typeface="Times New Roman" panose="02020603050405020304" pitchFamily="18" charset="0"/>
              </a:rPr>
              <a:t> </a:t>
            </a:r>
            <a:r>
              <a:rPr lang="ru-RU" smtClean="0">
                <a:latin typeface="Times New Roman" panose="02020603050405020304" pitchFamily="18" charset="0"/>
                <a:cs typeface="Times New Roman" panose="02020603050405020304" pitchFamily="18" charset="0"/>
              </a:rPr>
              <a:t>се </a:t>
            </a:r>
            <a:r>
              <a:rPr lang="sr-Latn-CS" dirty="0">
                <a:latin typeface="Times New Roman" panose="02020603050405020304" pitchFamily="18" charset="0"/>
                <a:cs typeface="Times New Roman" panose="02020603050405020304" pitchFamily="18" charset="0"/>
              </a:rPr>
              <a:t>жели постићи </a:t>
            </a:r>
            <a:r>
              <a:rPr lang="ru-RU" err="1">
                <a:latin typeface="Times New Roman" panose="02020603050405020304" pitchFamily="18" charset="0"/>
                <a:cs typeface="Times New Roman" panose="02020603050405020304" pitchFamily="18" charset="0"/>
              </a:rPr>
              <a:t>неки</a:t>
            </a:r>
            <a:r>
              <a:rPr lang="ru-RU">
                <a:latin typeface="Times New Roman" panose="02020603050405020304" pitchFamily="18" charset="0"/>
                <a:cs typeface="Times New Roman" panose="02020603050405020304" pitchFamily="18" charset="0"/>
              </a:rPr>
              <a:t> </a:t>
            </a:r>
            <a:r>
              <a:rPr lang="ru-RU" smtClean="0">
                <a:latin typeface="Times New Roman" panose="02020603050405020304" pitchFamily="18" charset="0"/>
                <a:cs typeface="Times New Roman" panose="02020603050405020304" pitchFamily="18" charset="0"/>
              </a:rPr>
              <a:t>циљ</a:t>
            </a:r>
            <a:r>
              <a:rPr lang="sr-Cyrl-CS" smtClean="0">
                <a:latin typeface="Times New Roman" panose="02020603050405020304" pitchFamily="18" charset="0"/>
                <a:cs typeface="Times New Roman" panose="02020603050405020304" pitchFamily="18" charset="0"/>
              </a:rPr>
              <a:t> </a:t>
            </a:r>
            <a:r>
              <a:rPr lang="sr-Cyrl-CS" dirty="0">
                <a:latin typeface="Times New Roman" panose="02020603050405020304" pitchFamily="18" charset="0"/>
                <a:cs typeface="Times New Roman" panose="02020603050405020304" pitchFamily="18" charset="0"/>
              </a:rPr>
              <a:t>који се може дефинисати као </a:t>
            </a:r>
            <a:r>
              <a:rPr lang="sr-Latn-CS" dirty="0">
                <a:latin typeface="Times New Roman" panose="02020603050405020304" pitchFamily="18" charset="0"/>
                <a:cs typeface="Times New Roman" panose="02020603050405020304" pitchFamily="18" charset="0"/>
              </a:rPr>
              <a:t>жељено </a:t>
            </a:r>
            <a:r>
              <a:rPr lang="ru-RU" dirty="0" err="1">
                <a:latin typeface="Times New Roman" panose="02020603050405020304" pitchFamily="18" charset="0"/>
                <a:cs typeface="Times New Roman" panose="02020603050405020304" pitchFamily="18" charset="0"/>
              </a:rPr>
              <a:t>стање</a:t>
            </a:r>
            <a:r>
              <a:rPr lang="ru-RU" dirty="0">
                <a:latin typeface="Times New Roman" panose="02020603050405020304" pitchFamily="18" charset="0"/>
                <a:cs typeface="Times New Roman" panose="02020603050405020304" pitchFamily="18" charset="0"/>
              </a:rPr>
              <a:t> система</a:t>
            </a:r>
            <a:r>
              <a:rPr lang="sr-Cyrl-CS"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жељени </a:t>
            </a:r>
            <a:r>
              <a:rPr lang="ru-RU" dirty="0" err="1">
                <a:latin typeface="Times New Roman" panose="02020603050405020304" pitchFamily="18" charset="0"/>
                <a:cs typeface="Times New Roman" panose="02020603050405020304" pitchFamily="18" charset="0"/>
              </a:rPr>
              <a:t>излаз</a:t>
            </a:r>
            <a:r>
              <a:rPr lang="ru-RU" dirty="0">
                <a:latin typeface="Times New Roman" panose="02020603050405020304" pitchFamily="18" charset="0"/>
                <a:cs typeface="Times New Roman" panose="02020603050405020304" pitchFamily="18" charset="0"/>
              </a:rPr>
              <a:t> или </a:t>
            </a:r>
            <a:r>
              <a:rPr lang="sr-Latn-CS" dirty="0">
                <a:latin typeface="Times New Roman" panose="02020603050405020304" pitchFamily="18" charset="0"/>
                <a:cs typeface="Times New Roman" panose="02020603050405020304" pitchFamily="18" charset="0"/>
              </a:rPr>
              <a:t>жељени </a:t>
            </a:r>
            <a:r>
              <a:rPr lang="ru-RU" dirty="0" err="1">
                <a:latin typeface="Times New Roman" panose="02020603050405020304" pitchFamily="18" charset="0"/>
                <a:cs typeface="Times New Roman" panose="02020603050405020304" pitchFamily="18" charset="0"/>
              </a:rPr>
              <a:t>подскуп</a:t>
            </a:r>
            <a:r>
              <a:rPr lang="ru-RU" dirty="0">
                <a:latin typeface="Times New Roman" panose="02020603050405020304" pitchFamily="18" charset="0"/>
                <a:cs typeface="Times New Roman" panose="02020603050405020304" pitchFamily="18" charset="0"/>
              </a:rPr>
              <a:t> у простору </a:t>
            </a:r>
            <a:r>
              <a:rPr lang="ru-RU" dirty="0" err="1">
                <a:latin typeface="Times New Roman" panose="02020603050405020304" pitchFamily="18" charset="0"/>
                <a:cs typeface="Times New Roman" panose="02020603050405020304" pitchFamily="18" charset="0"/>
              </a:rPr>
              <a:t>стања</a:t>
            </a:r>
            <a:r>
              <a:rPr lang="ru-RU" dirty="0">
                <a:latin typeface="Times New Roman" panose="02020603050405020304" pitchFamily="18" charset="0"/>
                <a:cs typeface="Times New Roman" panose="02020603050405020304" pitchFamily="18" charset="0"/>
              </a:rPr>
              <a:t> система</a:t>
            </a:r>
            <a:r>
              <a:rPr lang="sr-Cyrl-CS"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односно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излаза</a:t>
            </a:r>
            <a:r>
              <a:rPr lang="sr-Cyrl-CS"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а </a:t>
            </a:r>
            <a:r>
              <a:rPr lang="sr-Latn-CS" dirty="0">
                <a:latin typeface="Times New Roman" panose="02020603050405020304" pitchFamily="18" charset="0"/>
                <a:cs typeface="Times New Roman" panose="02020603050405020304" pitchFamily="18" charset="0"/>
              </a:rPr>
              <a:t>најчешће </a:t>
            </a:r>
            <a:r>
              <a:rPr lang="ru-RU" dirty="0">
                <a:latin typeface="Times New Roman" panose="02020603050405020304" pitchFamily="18" charset="0"/>
                <a:cs typeface="Times New Roman" panose="02020603050405020304" pitchFamily="18" charset="0"/>
              </a:rPr>
              <a:t>се </a:t>
            </a:r>
            <a:r>
              <a:rPr lang="ru-RU" dirty="0" err="1">
                <a:latin typeface="Times New Roman" panose="02020603050405020304" pitchFamily="18" charset="0"/>
                <a:cs typeface="Times New Roman" panose="02020603050405020304" pitchFamily="18" charset="0"/>
              </a:rPr>
              <a:t>исказује</a:t>
            </a:r>
            <a:r>
              <a:rPr lang="ru-RU"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функцијом</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циља</a:t>
            </a:r>
            <a:r>
              <a:rPr lang="ru-RU" dirty="0">
                <a:latin typeface="Times New Roman" panose="02020603050405020304" pitchFamily="18" charset="0"/>
                <a:cs typeface="Times New Roman" panose="02020603050405020304" pitchFamily="18" charset="0"/>
              </a:rPr>
              <a:t>. Он се </a:t>
            </a:r>
            <a:r>
              <a:rPr lang="ru-RU" dirty="0" err="1">
                <a:latin typeface="Times New Roman" panose="02020603050405020304" pitchFamily="18" charset="0"/>
                <a:cs typeface="Times New Roman" panose="02020603050405020304" pitchFamily="18" charset="0"/>
              </a:rPr>
              <a:t>остварује</a:t>
            </a:r>
            <a:r>
              <a:rPr lang="ru-RU" dirty="0">
                <a:latin typeface="Times New Roman" panose="02020603050405020304" pitchFamily="18" charset="0"/>
                <a:cs typeface="Times New Roman" panose="02020603050405020304" pitchFamily="18" charset="0"/>
              </a:rPr>
              <a:t> код </a:t>
            </a:r>
            <a:r>
              <a:rPr lang="ru-RU" dirty="0" err="1">
                <a:latin typeface="Times New Roman" panose="02020603050405020304" pitchFamily="18" charset="0"/>
                <a:cs typeface="Times New Roman" panose="02020603050405020304" pitchFamily="18" charset="0"/>
              </a:rPr>
              <a:t>реалних</a:t>
            </a:r>
            <a:r>
              <a:rPr lang="ru-RU" dirty="0">
                <a:latin typeface="Times New Roman" panose="02020603050405020304" pitchFamily="18" charset="0"/>
                <a:cs typeface="Times New Roman" panose="02020603050405020304" pitchFamily="18" charset="0"/>
              </a:rPr>
              <a:t> система у </a:t>
            </a:r>
            <a:r>
              <a:rPr lang="ru-RU" dirty="0" err="1">
                <a:latin typeface="Times New Roman" panose="02020603050405020304" pitchFamily="18" charset="0"/>
                <a:cs typeface="Times New Roman" panose="02020603050405020304" pitchFamily="18" charset="0"/>
              </a:rPr>
              <a:t>условима</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различитих ограничења </a:t>
            </a:r>
            <a:r>
              <a:rPr lang="ru-RU" dirty="0" err="1">
                <a:latin typeface="Times New Roman" panose="02020603050405020304" pitchFamily="18" charset="0"/>
                <a:cs typeface="Times New Roman" panose="02020603050405020304" pitchFamily="18" charset="0"/>
              </a:rPr>
              <a:t>која</a:t>
            </a:r>
            <a:r>
              <a:rPr lang="ru-RU" dirty="0">
                <a:latin typeface="Times New Roman" panose="02020603050405020304" pitchFamily="18" charset="0"/>
                <a:cs typeface="Times New Roman" panose="02020603050405020304" pitchFamily="18" charset="0"/>
              </a:rPr>
              <a:t> су </a:t>
            </a:r>
            <a:r>
              <a:rPr lang="ru-RU" dirty="0" err="1">
                <a:latin typeface="Times New Roman" panose="02020603050405020304" pitchFamily="18" charset="0"/>
                <a:cs typeface="Times New Roman" panose="02020603050405020304" pitchFamily="18" charset="0"/>
              </a:rPr>
              <a:t>последица</a:t>
            </a:r>
            <a:r>
              <a:rPr lang="ru-RU" dirty="0">
                <a:latin typeface="Times New Roman" panose="02020603050405020304" pitchFamily="18" charset="0"/>
                <a:cs typeface="Times New Roman" panose="02020603050405020304" pitchFamily="18" charset="0"/>
              </a:rPr>
              <a:t> природе система</a:t>
            </a:r>
            <a:r>
              <a:rPr lang="sr-Cyrl-CS"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ограничености </a:t>
            </a:r>
            <a:r>
              <a:rPr lang="ru-RU" dirty="0">
                <a:latin typeface="Times New Roman" panose="02020603050405020304" pitchFamily="18" charset="0"/>
                <a:cs typeface="Times New Roman" panose="02020603050405020304" pitchFamily="18" charset="0"/>
              </a:rPr>
              <a:t>ресурса</a:t>
            </a:r>
            <a:r>
              <a:rPr lang="sr-Cyrl-CS"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техничких </a:t>
            </a:r>
            <a:r>
              <a:rPr lang="ru-RU" dirty="0">
                <a:latin typeface="Times New Roman" panose="02020603050405020304" pitchFamily="18" charset="0"/>
                <a:cs typeface="Times New Roman" panose="02020603050405020304" pitchFamily="18" charset="0"/>
              </a:rPr>
              <a:t>и </a:t>
            </a:r>
            <a:r>
              <a:rPr lang="sr-Latn-CS" dirty="0">
                <a:latin typeface="Times New Roman" panose="02020603050405020304" pitchFamily="18" charset="0"/>
                <a:cs typeface="Times New Roman" panose="02020603050405020304" pitchFamily="18" charset="0"/>
              </a:rPr>
              <a:t>технолошких </a:t>
            </a:r>
            <a:r>
              <a:rPr lang="ru-RU" dirty="0" err="1">
                <a:latin typeface="Times New Roman" panose="02020603050405020304" pitchFamily="18" charset="0"/>
                <a:cs typeface="Times New Roman" panose="02020603050405020304" pitchFamily="18" charset="0"/>
              </a:rPr>
              <a:t>карак</a:t>
            </a:r>
            <a:r>
              <a:rPr lang="sr-Cyrl-CS" dirty="0">
                <a:latin typeface="Times New Roman" panose="02020603050405020304" pitchFamily="18" charset="0"/>
                <a:cs typeface="Times New Roman" panose="02020603050405020304" pitchFamily="18" charset="0"/>
              </a:rPr>
              <a:t>тер</a:t>
            </a:r>
            <a:r>
              <a:rPr lang="ru-RU" dirty="0">
                <a:latin typeface="Times New Roman" panose="02020603050405020304" pitchFamily="18" charset="0"/>
                <a:cs typeface="Times New Roman" panose="02020603050405020304" pitchFamily="18" charset="0"/>
              </a:rPr>
              <a:t>и</a:t>
            </a:r>
            <a:r>
              <a:rPr lang="sr-Cyrl-CS" dirty="0">
                <a:latin typeface="Times New Roman" panose="02020603050405020304" pitchFamily="18" charset="0"/>
                <a:cs typeface="Times New Roman" panose="02020603050405020304" pitchFamily="18" charset="0"/>
              </a:rPr>
              <a:t>стика </a:t>
            </a:r>
            <a:r>
              <a:rPr lang="sr-Latn-CS" dirty="0">
                <a:latin typeface="Times New Roman" panose="02020603050405020304" pitchFamily="18" charset="0"/>
                <a:cs typeface="Times New Roman" panose="02020603050405020304" pitchFamily="18" charset="0"/>
              </a:rPr>
              <a:t>маш</a:t>
            </a:r>
            <a:r>
              <a:rPr lang="sr-Cyrl-CS" dirty="0">
                <a:latin typeface="Times New Roman" panose="02020603050405020304" pitchFamily="18" charset="0"/>
                <a:cs typeface="Times New Roman" panose="02020603050405020304" pitchFamily="18" charset="0"/>
              </a:rPr>
              <a:t>ина,</a:t>
            </a:r>
            <a:r>
              <a:rPr lang="sr-Latn-CS" dirty="0">
                <a:latin typeface="Times New Roman" panose="02020603050405020304" pitchFamily="18" charset="0"/>
                <a:cs typeface="Times New Roman" panose="02020603050405020304" pitchFamily="18" charset="0"/>
              </a:rPr>
              <a:t> биолошких </a:t>
            </a:r>
            <a:r>
              <a:rPr lang="ru-RU" dirty="0">
                <a:latin typeface="Times New Roman" panose="02020603050405020304" pitchFamily="18" charset="0"/>
                <a:cs typeface="Times New Roman" panose="02020603050405020304" pitchFamily="18" charset="0"/>
              </a:rPr>
              <a:t>граница</a:t>
            </a:r>
            <a:r>
              <a:rPr lang="sr-Cyrl-CS" dirty="0">
                <a:latin typeface="Times New Roman" panose="02020603050405020304" pitchFamily="18" charset="0"/>
                <a:cs typeface="Times New Roman" panose="02020603050405020304" pitchFamily="18" charset="0"/>
              </a:rPr>
              <a:t>, </a:t>
            </a:r>
            <a:r>
              <a:rPr lang="sr-Cyrl-CS" dirty="0" smtClean="0">
                <a:latin typeface="Times New Roman" panose="02020603050405020304" pitchFamily="18" charset="0"/>
                <a:cs typeface="Times New Roman" panose="02020603050405020304" pitchFamily="18" charset="0"/>
              </a:rPr>
              <a:t>и</a:t>
            </a:r>
            <a:r>
              <a:rPr lang="ru-RU" dirty="0" err="1">
                <a:latin typeface="Times New Roman" panose="02020603050405020304" pitchFamily="18" charset="0"/>
                <a:cs typeface="Times New Roman" panose="02020603050405020304" pitchFamily="18" charset="0"/>
              </a:rPr>
              <a:t>тд</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Скуп </a:t>
            </a:r>
            <a:r>
              <a:rPr lang="sr-Latn-CS" b="1" dirty="0" smtClean="0">
                <a:latin typeface="Times New Roman" panose="02020603050405020304" pitchFamily="18" charset="0"/>
                <a:cs typeface="Times New Roman" panose="02020603050405020304" pitchFamily="18" charset="0"/>
              </a:rPr>
              <a:t>ограничења</a:t>
            </a:r>
            <a:r>
              <a:rPr lang="sr-Cyrl-CS" dirty="0">
                <a:latin typeface="Times New Roman" panose="02020603050405020304" pitchFamily="18" charset="0"/>
                <a:cs typeface="Times New Roman" panose="02020603050405020304" pitchFamily="18" charset="0"/>
              </a:rPr>
              <a:t> </a:t>
            </a:r>
            <a:r>
              <a:rPr lang="sr-Latn-CS" dirty="0" smtClean="0">
                <a:latin typeface="Times New Roman" panose="02020603050405020304" pitchFamily="18" charset="0"/>
                <a:cs typeface="Times New Roman" panose="02020603050405020304" pitchFamily="18" charset="0"/>
              </a:rPr>
              <a:t>најчешће </a:t>
            </a:r>
            <a:r>
              <a:rPr lang="ru-RU" dirty="0">
                <a:latin typeface="Times New Roman" panose="02020603050405020304" pitchFamily="18" charset="0"/>
                <a:cs typeface="Times New Roman" panose="02020603050405020304" pitchFamily="18" charset="0"/>
              </a:rPr>
              <a:t>се </a:t>
            </a:r>
            <a:r>
              <a:rPr lang="sr-Latn-CS" dirty="0">
                <a:latin typeface="Times New Roman" panose="02020603050405020304" pitchFamily="18" charset="0"/>
                <a:cs typeface="Times New Roman" panose="02020603050405020304" pitchFamily="18" charset="0"/>
              </a:rPr>
              <a:t>де</a:t>
            </a:r>
            <a:r>
              <a:rPr lang="sr-Cyrl-CS" dirty="0">
                <a:latin typeface="Times New Roman" panose="02020603050405020304" pitchFamily="18" charset="0"/>
                <a:cs typeface="Times New Roman" panose="02020603050405020304" pitchFamily="18" charset="0"/>
              </a:rPr>
              <a:t>ф</a:t>
            </a:r>
            <a:r>
              <a:rPr lang="sr-Latn-CS" dirty="0">
                <a:latin typeface="Times New Roman" panose="02020603050405020304" pitchFamily="18" charset="0"/>
                <a:cs typeface="Times New Roman" panose="02020603050405020304" pitchFamily="18" charset="0"/>
              </a:rPr>
              <a:t>инише </a:t>
            </a:r>
            <a:r>
              <a:rPr lang="ru-RU" dirty="0" err="1">
                <a:latin typeface="Times New Roman" panose="02020603050405020304" pitchFamily="18" charset="0"/>
                <a:cs typeface="Times New Roman" panose="02020603050405020304" pitchFamily="18" charset="0"/>
              </a:rPr>
              <a:t>системом</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једначина </a:t>
            </a:r>
            <a:r>
              <a:rPr lang="ru-RU" dirty="0">
                <a:latin typeface="Times New Roman" panose="02020603050405020304" pitchFamily="18" charset="0"/>
                <a:cs typeface="Times New Roman" panose="02020603050405020304" pitchFamily="18" charset="0"/>
              </a:rPr>
              <a:t>и/или </a:t>
            </a:r>
            <a:r>
              <a:rPr lang="sr-Latn-CS" dirty="0">
                <a:latin typeface="Times New Roman" panose="02020603050405020304" pitchFamily="18" charset="0"/>
                <a:cs typeface="Times New Roman" panose="02020603050405020304" pitchFamily="18" charset="0"/>
              </a:rPr>
              <a:t>неједначина </a:t>
            </a:r>
            <a:r>
              <a:rPr lang="ru-RU" dirty="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којима</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фигуришу </a:t>
            </a:r>
            <a:r>
              <a:rPr lang="ru-RU" dirty="0" err="1">
                <a:latin typeface="Times New Roman" panose="02020603050405020304" pitchFamily="18" charset="0"/>
                <a:cs typeface="Times New Roman" panose="02020603050405020304" pitchFamily="18" charset="0"/>
              </a:rPr>
              <a:t>ис</a:t>
            </a:r>
            <a:r>
              <a:rPr lang="sr-Cyrl-CS" dirty="0">
                <a:latin typeface="Times New Roman" panose="02020603050405020304" pitchFamily="18" charset="0"/>
                <a:cs typeface="Times New Roman" panose="02020603050405020304" pitchFamily="18" charset="0"/>
              </a:rPr>
              <a:t>т</a:t>
            </a:r>
            <a:r>
              <a:rPr lang="ru-RU" dirty="0">
                <a:latin typeface="Times New Roman" panose="02020603050405020304" pitchFamily="18" charset="0"/>
                <a:cs typeface="Times New Roman" panose="02020603050405020304" pitchFamily="18" charset="0"/>
              </a:rPr>
              <a:t>е </a:t>
            </a:r>
            <a:r>
              <a:rPr lang="ru-RU" dirty="0" err="1">
                <a:latin typeface="Times New Roman" panose="02020603050405020304" pitchFamily="18" charset="0"/>
                <a:cs typeface="Times New Roman" panose="02020603050405020304" pitchFamily="18" charset="0"/>
              </a:rPr>
              <a:t>непознате</a:t>
            </a:r>
            <a:r>
              <a:rPr lang="ru-RU" dirty="0">
                <a:latin typeface="Times New Roman" panose="02020603050405020304" pitchFamily="18" charset="0"/>
                <a:cs typeface="Times New Roman" panose="02020603050405020304" pitchFamily="18" charset="0"/>
              </a:rPr>
              <a:t> компоненте вектора </a:t>
            </a:r>
            <a:r>
              <a:rPr lang="sr-Latn-CS" dirty="0">
                <a:latin typeface="Times New Roman" panose="02020603050405020304" pitchFamily="18" charset="0"/>
                <a:cs typeface="Times New Roman" panose="02020603050405020304" pitchFamily="18" charset="0"/>
              </a:rPr>
              <a:t>решења</a:t>
            </a:r>
            <a:r>
              <a:rPr lang="sr-Cyrl-C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као</a:t>
            </a:r>
            <a:r>
              <a:rPr lang="ru-RU" dirty="0">
                <a:latin typeface="Times New Roman" panose="02020603050405020304" pitchFamily="18" charset="0"/>
                <a:cs typeface="Times New Roman" panose="02020603050405020304" pitchFamily="18" charset="0"/>
              </a:rPr>
              <a:t> и у </a:t>
            </a:r>
            <a:r>
              <a:rPr lang="ru-RU" dirty="0" err="1">
                <a:latin typeface="Times New Roman" panose="02020603050405020304" pitchFamily="18" charset="0"/>
                <a:cs typeface="Times New Roman" panose="02020603050405020304" pitchFamily="18" charset="0"/>
              </a:rPr>
              <a:t>функцији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циља</a:t>
            </a:r>
            <a:r>
              <a:rPr lang="ru-RU" dirty="0" smtClean="0">
                <a:latin typeface="Times New Roman" panose="02020603050405020304" pitchFamily="18" charset="0"/>
                <a:cs typeface="Times New Roman" panose="02020603050405020304" pitchFamily="18" charset="0"/>
              </a:rPr>
              <a:t>.</a:t>
            </a:r>
            <a:r>
              <a:rPr lang="sr-Cyrl-CS" dirty="0"/>
              <a:t> </a:t>
            </a:r>
            <a:endParaRPr lang="en-US" dirty="0"/>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6717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l" rtl="0">
              <a:lnSpc>
                <a:spcPct val="90000"/>
              </a:lnSpc>
              <a:spcBef>
                <a:spcPct val="0"/>
              </a:spcBef>
            </a:pPr>
            <a:r>
              <a:rPr lang="sr-Cyrl-CS" sz="2400" b="1" dirty="0">
                <a:latin typeface="Times New Roman" panose="02020603050405020304" pitchFamily="18" charset="0"/>
                <a:cs typeface="Times New Roman" panose="02020603050405020304" pitchFamily="18" charset="0"/>
              </a:rPr>
              <a:t>Врсте одлука и одлучивања</a:t>
            </a:r>
            <a:r>
              <a:rPr lang="en-US" sz="1800" dirty="0"/>
              <a:t/>
            </a:r>
            <a:br>
              <a:rPr lang="en-US" sz="1800" dirty="0"/>
            </a:br>
            <a:endParaRPr lang="en-US" dirty="0"/>
          </a:p>
        </p:txBody>
      </p:sp>
      <p:sp>
        <p:nvSpPr>
          <p:cNvPr id="3" name="Content Placeholder 2"/>
          <p:cNvSpPr>
            <a:spLocks noGrp="1"/>
          </p:cNvSpPr>
          <p:nvPr>
            <p:ph idx="1"/>
          </p:nvPr>
        </p:nvSpPr>
        <p:spPr>
          <a:xfrm>
            <a:off x="677334" y="1809345"/>
            <a:ext cx="8596668" cy="4232017"/>
          </a:xfrm>
        </p:spPr>
        <p:txBody>
          <a:bodyPr>
            <a:normAutofit fontScale="55000" lnSpcReduction="20000"/>
          </a:bodyPr>
          <a:lstStyle/>
          <a:p>
            <a:pPr marL="0" indent="0" algn="just">
              <a:buNone/>
            </a:pPr>
            <a:r>
              <a:rPr lang="ru-RU" sz="3400">
                <a:latin typeface="Times New Roman" panose="02020603050405020304" pitchFamily="18" charset="0"/>
                <a:cs typeface="Times New Roman" panose="02020603050405020304" pitchFamily="18" charset="0"/>
              </a:rPr>
              <a:t>Одлуке могу бити:</a:t>
            </a:r>
            <a:endParaRPr lang="en-US" sz="3400">
              <a:latin typeface="Times New Roman" panose="02020603050405020304" pitchFamily="18" charset="0"/>
              <a:cs typeface="Times New Roman" panose="02020603050405020304" pitchFamily="18" charset="0"/>
            </a:endParaRPr>
          </a:p>
          <a:p>
            <a:pPr algn="just"/>
            <a:endParaRPr lang="en-US" sz="3400">
              <a:latin typeface="Times New Roman" panose="02020603050405020304" pitchFamily="18" charset="0"/>
              <a:cs typeface="Times New Roman" panose="02020603050405020304" pitchFamily="18" charset="0"/>
            </a:endParaRPr>
          </a:p>
          <a:p>
            <a:pPr lvl="0" algn="just"/>
            <a:r>
              <a:rPr lang="sr-Latn-CS" sz="3400" b="1">
                <a:latin typeface="Times New Roman" panose="02020603050405020304" pitchFamily="18" charset="0"/>
                <a:cs typeface="Times New Roman" panose="02020603050405020304" pitchFamily="18" charset="0"/>
              </a:rPr>
              <a:t>СТРАТЕШКЕ</a:t>
            </a:r>
            <a:r>
              <a:rPr lang="sr-Latn-CS" sz="3400">
                <a:latin typeface="Times New Roman" panose="02020603050405020304" pitchFamily="18" charset="0"/>
                <a:cs typeface="Times New Roman" panose="02020603050405020304" pitchFamily="18" charset="0"/>
              </a:rPr>
              <a:t> - </a:t>
            </a:r>
            <a:r>
              <a:rPr lang="sr-Cyrl-CS" sz="3400">
                <a:latin typeface="Times New Roman" panose="02020603050405020304" pitchFamily="18" charset="0"/>
                <a:cs typeface="Times New Roman" panose="02020603050405020304" pitchFamily="18" charset="0"/>
              </a:rPr>
              <a:t>О</a:t>
            </a:r>
            <a:r>
              <a:rPr lang="ru-RU" sz="3400">
                <a:latin typeface="Times New Roman" panose="02020603050405020304" pitchFamily="18" charset="0"/>
                <a:cs typeface="Times New Roman" panose="02020603050405020304" pitchFamily="18" charset="0"/>
              </a:rPr>
              <a:t>не су </a:t>
            </a:r>
            <a:r>
              <a:rPr lang="sr-Latn-CS" sz="3400">
                <a:latin typeface="Times New Roman" panose="02020603050405020304" pitchFamily="18" charset="0"/>
                <a:cs typeface="Times New Roman" panose="02020603050405020304" pitchFamily="18" charset="0"/>
              </a:rPr>
              <a:t>значајније </a:t>
            </a:r>
            <a:r>
              <a:rPr lang="ru-RU" sz="3400">
                <a:latin typeface="Times New Roman" panose="02020603050405020304" pitchFamily="18" charset="0"/>
                <a:cs typeface="Times New Roman" panose="02020603050405020304" pitchFamily="18" charset="0"/>
              </a:rPr>
              <a:t>и са </a:t>
            </a:r>
            <a:r>
              <a:rPr lang="sr-Latn-CS" sz="3400">
                <a:latin typeface="Times New Roman" panose="02020603050405020304" pitchFamily="18" charset="0"/>
                <a:cs typeface="Times New Roman" panose="02020603050405020304" pitchFamily="18" charset="0"/>
              </a:rPr>
              <a:t>дугорочним </a:t>
            </a:r>
            <a:r>
              <a:rPr lang="ru-RU" sz="3400">
                <a:latin typeface="Times New Roman" panose="02020603050405020304" pitchFamily="18" charset="0"/>
                <a:cs typeface="Times New Roman" panose="02020603050405020304" pitchFamily="18" charset="0"/>
              </a:rPr>
              <a:t>последицама. </a:t>
            </a:r>
            <a:r>
              <a:rPr lang="sr-Latn-CS" sz="3400">
                <a:latin typeface="Times New Roman" panose="02020603050405020304" pitchFamily="18" charset="0"/>
                <a:cs typeface="Times New Roman" panose="02020603050405020304" pitchFamily="18" charset="0"/>
              </a:rPr>
              <a:t>Најчешће </a:t>
            </a:r>
            <a:r>
              <a:rPr lang="ru-RU" sz="3400">
                <a:latin typeface="Times New Roman" panose="02020603050405020304" pitchFamily="18" charset="0"/>
                <a:cs typeface="Times New Roman" panose="02020603050405020304" pitchFamily="18" charset="0"/>
              </a:rPr>
              <a:t>се односе на планирање и програмирање развоја</a:t>
            </a:r>
            <a:r>
              <a:rPr lang="sr-Cyrl-CS" sz="3400">
                <a:latin typeface="Times New Roman" panose="02020603050405020304" pitchFamily="18" charset="0"/>
                <a:cs typeface="Times New Roman" panose="02020603050405020304" pitchFamily="18" charset="0"/>
              </a:rPr>
              <a:t>,</a:t>
            </a:r>
            <a:r>
              <a:rPr lang="ru-RU" sz="3400">
                <a:latin typeface="Times New Roman" panose="02020603050405020304" pitchFamily="18" charset="0"/>
                <a:cs typeface="Times New Roman" panose="02020603050405020304" pitchFamily="18" charset="0"/>
              </a:rPr>
              <a:t> а основни критеријум њиховог вредновања је </a:t>
            </a:r>
            <a:r>
              <a:rPr lang="sr-Cyrl-CS" sz="3400" smtClean="0">
                <a:latin typeface="Times New Roman" panose="02020603050405020304" pitchFamily="18" charset="0"/>
                <a:cs typeface="Times New Roman" panose="02020603050405020304" pitchFamily="18" charset="0"/>
              </a:rPr>
              <a:t>ефективност</a:t>
            </a:r>
            <a:r>
              <a:rPr lang="ru-RU" sz="3400" smtClean="0">
                <a:latin typeface="Times New Roman" panose="02020603050405020304" pitchFamily="18" charset="0"/>
                <a:cs typeface="Times New Roman" panose="02020603050405020304" pitchFamily="18" charset="0"/>
              </a:rPr>
              <a:t> система</a:t>
            </a:r>
            <a:r>
              <a:rPr lang="ru-RU" sz="3400">
                <a:latin typeface="Times New Roman" panose="02020603050405020304" pitchFamily="18" charset="0"/>
                <a:cs typeface="Times New Roman" panose="02020603050405020304" pitchFamily="18" charset="0"/>
              </a:rPr>
              <a:t>. Треба да их доносе </a:t>
            </a:r>
            <a:r>
              <a:rPr lang="sr-Latn-CS" sz="3400">
                <a:latin typeface="Times New Roman" panose="02020603050405020304" pitchFamily="18" charset="0"/>
                <a:cs typeface="Times New Roman" panose="02020603050405020304" pitchFamily="18" charset="0"/>
              </a:rPr>
              <a:t>највише </a:t>
            </a:r>
            <a:r>
              <a:rPr lang="ru-RU" sz="3400">
                <a:latin typeface="Times New Roman" panose="02020603050405020304" pitchFamily="18" charset="0"/>
                <a:cs typeface="Times New Roman" panose="02020603050405020304" pitchFamily="18" charset="0"/>
              </a:rPr>
              <a:t>пословно руководство ил</a:t>
            </a:r>
            <a:r>
              <a:rPr lang="sr-Cyrl-CS" sz="3400">
                <a:latin typeface="Times New Roman" panose="02020603050405020304" pitchFamily="18" charset="0"/>
                <a:cs typeface="Times New Roman" panose="02020603050405020304" pitchFamily="18" charset="0"/>
              </a:rPr>
              <a:t>и</a:t>
            </a:r>
            <a:r>
              <a:rPr lang="ru-RU" sz="3400">
                <a:latin typeface="Times New Roman" panose="02020603050405020304" pitchFamily="18" charset="0"/>
                <a:cs typeface="Times New Roman" panose="02020603050405020304" pitchFamily="18" charset="0"/>
              </a:rPr>
              <a:t> органи </a:t>
            </a:r>
            <a:r>
              <a:rPr lang="sr-Cyrl-CS" sz="3400">
                <a:latin typeface="Times New Roman" panose="02020603050405020304" pitchFamily="18" charset="0"/>
                <a:cs typeface="Times New Roman" panose="02020603050405020304" pitchFamily="18" charset="0"/>
              </a:rPr>
              <a:t>који су </a:t>
            </a:r>
            <a:r>
              <a:rPr lang="sr-Latn-CS" sz="3400">
                <a:latin typeface="Times New Roman" panose="02020603050405020304" pitchFamily="18" charset="0"/>
                <a:cs typeface="Times New Roman" panose="02020603050405020304" pitchFamily="18" charset="0"/>
              </a:rPr>
              <a:t>овлашћени </a:t>
            </a:r>
            <a:r>
              <a:rPr lang="ru-RU" sz="3400">
                <a:latin typeface="Times New Roman" panose="02020603050405020304" pitchFamily="18" charset="0"/>
                <a:cs typeface="Times New Roman" panose="02020603050405020304" pitchFamily="18" charset="0"/>
              </a:rPr>
              <a:t>за то</a:t>
            </a:r>
            <a:r>
              <a:rPr lang="sr-Cyrl-CS" sz="3400">
                <a:latin typeface="Times New Roman" panose="02020603050405020304" pitchFamily="18" charset="0"/>
                <a:cs typeface="Times New Roman" panose="02020603050405020304" pitchFamily="18" charset="0"/>
              </a:rPr>
              <a:t>.</a:t>
            </a:r>
            <a:endParaRPr lang="en-US" sz="3400">
              <a:latin typeface="Times New Roman" panose="02020603050405020304" pitchFamily="18" charset="0"/>
              <a:cs typeface="Times New Roman" panose="02020603050405020304" pitchFamily="18" charset="0"/>
            </a:endParaRPr>
          </a:p>
          <a:p>
            <a:pPr lvl="0" algn="just"/>
            <a:r>
              <a:rPr lang="sr-Latn-CS" sz="3400" b="1" smtClean="0">
                <a:latin typeface="Times New Roman" panose="02020603050405020304" pitchFamily="18" charset="0"/>
                <a:cs typeface="Times New Roman" panose="02020603050405020304" pitchFamily="18" charset="0"/>
              </a:rPr>
              <a:t>ТАКТИЧКЕ</a:t>
            </a:r>
            <a:r>
              <a:rPr lang="sr-Latn-CS" sz="3400" smtClean="0">
                <a:latin typeface="Times New Roman" panose="02020603050405020304" pitchFamily="18" charset="0"/>
                <a:cs typeface="Times New Roman" panose="02020603050405020304" pitchFamily="18" charset="0"/>
              </a:rPr>
              <a:t> </a:t>
            </a:r>
            <a:r>
              <a:rPr lang="sr-Latn-CS" sz="3400">
                <a:latin typeface="Times New Roman" panose="02020603050405020304" pitchFamily="18" charset="0"/>
                <a:cs typeface="Times New Roman" panose="02020603050405020304" pitchFamily="18" charset="0"/>
              </a:rPr>
              <a:t>- </a:t>
            </a:r>
            <a:r>
              <a:rPr lang="sr-Cyrl-CS" sz="3400">
                <a:latin typeface="Times New Roman" panose="02020603050405020304" pitchFamily="18" charset="0"/>
                <a:cs typeface="Times New Roman" panose="02020603050405020304" pitchFamily="18" charset="0"/>
              </a:rPr>
              <a:t>О</a:t>
            </a:r>
            <a:r>
              <a:rPr lang="ru-RU" sz="3400">
                <a:latin typeface="Times New Roman" panose="02020603050405020304" pitchFamily="18" charset="0"/>
                <a:cs typeface="Times New Roman" panose="02020603050405020304" pitchFamily="18" charset="0"/>
              </a:rPr>
              <a:t>безбе</a:t>
            </a:r>
            <a:r>
              <a:rPr lang="sr-Cyrl-CS" sz="3400">
                <a:latin typeface="Times New Roman" panose="02020603050405020304" pitchFamily="18" charset="0"/>
                <a:cs typeface="Times New Roman" panose="02020603050405020304" pitchFamily="18" charset="0"/>
              </a:rPr>
              <a:t>ђ</a:t>
            </a:r>
            <a:r>
              <a:rPr lang="ru-RU" sz="3400">
                <a:latin typeface="Times New Roman" panose="02020603050405020304" pitchFamily="18" charset="0"/>
                <a:cs typeface="Times New Roman" panose="02020603050405020304" pitchFamily="18" charset="0"/>
              </a:rPr>
              <a:t>ују реализацију </a:t>
            </a:r>
            <a:r>
              <a:rPr lang="sr-Latn-CS" sz="3400">
                <a:latin typeface="Times New Roman" panose="02020603050405020304" pitchFamily="18" charset="0"/>
                <a:cs typeface="Times New Roman" panose="02020603050405020304" pitchFamily="18" charset="0"/>
              </a:rPr>
              <a:t>стратешких </a:t>
            </a:r>
            <a:r>
              <a:rPr lang="ru-RU" sz="3400">
                <a:latin typeface="Times New Roman" panose="02020603050405020304" pitchFamily="18" charset="0"/>
                <a:cs typeface="Times New Roman" panose="02020603050405020304" pitchFamily="18" charset="0"/>
              </a:rPr>
              <a:t>одлука</a:t>
            </a:r>
            <a:r>
              <a:rPr lang="sr-Cyrl-CS" sz="3400">
                <a:latin typeface="Times New Roman" panose="02020603050405020304" pitchFamily="18" charset="0"/>
                <a:cs typeface="Times New Roman" panose="02020603050405020304" pitchFamily="18" charset="0"/>
              </a:rPr>
              <a:t>,</a:t>
            </a:r>
            <a:r>
              <a:rPr lang="ru-RU" sz="3400">
                <a:latin typeface="Times New Roman" panose="02020603050405020304" pitchFamily="18" charset="0"/>
                <a:cs typeface="Times New Roman" panose="02020603050405020304" pitchFamily="18" charset="0"/>
              </a:rPr>
              <a:t> док је основни критеријум њиховог вредновања </a:t>
            </a:r>
            <a:r>
              <a:rPr lang="ru-RU" sz="3400" smtClean="0">
                <a:latin typeface="Times New Roman" panose="02020603050405020304" pitchFamily="18" charset="0"/>
                <a:cs typeface="Times New Roman" panose="02020603050405020304" pitchFamily="18" charset="0"/>
              </a:rPr>
              <a:t>ефикасност система</a:t>
            </a:r>
            <a:r>
              <a:rPr lang="ru-RU" sz="3400">
                <a:latin typeface="Times New Roman" panose="02020603050405020304" pitchFamily="18" charset="0"/>
                <a:cs typeface="Times New Roman" panose="02020603050405020304" pitchFamily="18" charset="0"/>
              </a:rPr>
              <a:t>. </a:t>
            </a:r>
            <a:r>
              <a:rPr lang="sr-Latn-CS" sz="3400">
                <a:latin typeface="Times New Roman" panose="02020603050405020304" pitchFamily="18" charset="0"/>
                <a:cs typeface="Times New Roman" panose="02020603050405020304" pitchFamily="18" charset="0"/>
              </a:rPr>
              <a:t>Најчешће </a:t>
            </a:r>
            <a:r>
              <a:rPr lang="ru-RU" sz="3400">
                <a:latin typeface="Times New Roman" panose="02020603050405020304" pitchFamily="18" charset="0"/>
                <a:cs typeface="Times New Roman" panose="02020603050405020304" pitchFamily="18" charset="0"/>
              </a:rPr>
              <a:t>их доноси </a:t>
            </a:r>
            <a:r>
              <a:rPr lang="sr-Cyrl-CS" sz="3400">
                <a:latin typeface="Times New Roman" panose="02020603050405020304" pitchFamily="18" charset="0"/>
                <a:cs typeface="Times New Roman" panose="02020603050405020304" pitchFamily="18" charset="0"/>
              </a:rPr>
              <a:t>''</a:t>
            </a:r>
            <a:r>
              <a:rPr lang="sr-Latn-CS" sz="3400">
                <a:latin typeface="Times New Roman" panose="02020603050405020304" pitchFamily="18" charset="0"/>
                <a:cs typeface="Times New Roman" panose="02020603050405020304" pitchFamily="18" charset="0"/>
              </a:rPr>
              <a:t>средње</a:t>
            </a:r>
            <a:r>
              <a:rPr lang="sr-Cyrl-CS" sz="3400">
                <a:latin typeface="Times New Roman" panose="02020603050405020304" pitchFamily="18" charset="0"/>
                <a:cs typeface="Times New Roman" panose="02020603050405020304" pitchFamily="18" charset="0"/>
              </a:rPr>
              <a:t>'' </a:t>
            </a:r>
            <a:r>
              <a:rPr lang="ru-RU" sz="3400">
                <a:latin typeface="Times New Roman" panose="02020603050405020304" pitchFamily="18" charset="0"/>
                <a:cs typeface="Times New Roman" panose="02020603050405020304" pitchFamily="18" charset="0"/>
              </a:rPr>
              <a:t>руководство</a:t>
            </a:r>
            <a:r>
              <a:rPr lang="sr-Cyrl-CS" sz="3400">
                <a:latin typeface="Times New Roman" panose="02020603050405020304" pitchFamily="18" charset="0"/>
                <a:cs typeface="Times New Roman" panose="02020603050405020304" pitchFamily="18" charset="0"/>
              </a:rPr>
              <a:t>,</a:t>
            </a:r>
            <a:r>
              <a:rPr lang="ru-RU" sz="3400">
                <a:latin typeface="Times New Roman" panose="02020603050405020304" pitchFamily="18" charset="0"/>
                <a:cs typeface="Times New Roman" panose="02020603050405020304" pitchFamily="18" charset="0"/>
              </a:rPr>
              <a:t> а односе се у </a:t>
            </a:r>
            <a:r>
              <a:rPr lang="sr-Latn-CS" sz="3400">
                <a:latin typeface="Times New Roman" panose="02020603050405020304" pitchFamily="18" charset="0"/>
                <a:cs typeface="Times New Roman" panose="02020603050405020304" pitchFamily="18" charset="0"/>
              </a:rPr>
              <a:t>највећем </a:t>
            </a:r>
            <a:r>
              <a:rPr lang="ru-RU" sz="3400">
                <a:latin typeface="Times New Roman" panose="02020603050405020304" pitchFamily="18" charset="0"/>
                <a:cs typeface="Times New Roman" panose="02020603050405020304" pitchFamily="18" charset="0"/>
              </a:rPr>
              <a:t>броју </a:t>
            </a:r>
            <a:r>
              <a:rPr lang="sr-Latn-CS" sz="3400">
                <a:latin typeface="Times New Roman" panose="02020603050405020304" pitchFamily="18" charset="0"/>
                <a:cs typeface="Times New Roman" panose="02020603050405020304" pitchFamily="18" charset="0"/>
              </a:rPr>
              <a:t>случајева </a:t>
            </a:r>
            <a:r>
              <a:rPr lang="ru-RU" sz="3400">
                <a:latin typeface="Times New Roman" panose="02020603050405020304" pitchFamily="18" charset="0"/>
                <a:cs typeface="Times New Roman" panose="02020603050405020304" pitchFamily="18" charset="0"/>
              </a:rPr>
              <a:t>на основне администрати</a:t>
            </a:r>
            <a:r>
              <a:rPr lang="sr-Cyrl-CS" sz="3400">
                <a:latin typeface="Times New Roman" panose="02020603050405020304" pitchFamily="18" charset="0"/>
                <a:cs typeface="Times New Roman" panose="02020603050405020304" pitchFamily="18" charset="0"/>
              </a:rPr>
              <a:t>вне</a:t>
            </a:r>
            <a:r>
              <a:rPr lang="ru-RU" sz="3400">
                <a:latin typeface="Times New Roman" panose="02020603050405020304" pitchFamily="18" charset="0"/>
                <a:cs typeface="Times New Roman" panose="02020603050405020304" pitchFamily="18" charset="0"/>
              </a:rPr>
              <a:t> центре одговорности у посматраној организацији</a:t>
            </a:r>
            <a:r>
              <a:rPr lang="ru-RU" sz="3400" smtClean="0">
                <a:latin typeface="Times New Roman" panose="02020603050405020304" pitchFamily="18" charset="0"/>
                <a:cs typeface="Times New Roman" panose="02020603050405020304" pitchFamily="18" charset="0"/>
              </a:rPr>
              <a:t>.</a:t>
            </a:r>
            <a:r>
              <a:rPr lang="sr-Cyrl-CS" sz="3400">
                <a:latin typeface="Times New Roman" panose="02020603050405020304" pitchFamily="18" charset="0"/>
                <a:cs typeface="Times New Roman" panose="02020603050405020304" pitchFamily="18" charset="0"/>
              </a:rPr>
              <a:t> </a:t>
            </a:r>
            <a:endParaRPr lang="en-US" sz="3400">
              <a:latin typeface="Times New Roman" panose="02020603050405020304" pitchFamily="18" charset="0"/>
              <a:cs typeface="Times New Roman" panose="02020603050405020304" pitchFamily="18" charset="0"/>
            </a:endParaRPr>
          </a:p>
          <a:p>
            <a:pPr lvl="0" algn="just"/>
            <a:r>
              <a:rPr lang="sr-Cyrl-CS" sz="3400" b="1">
                <a:latin typeface="Times New Roman" panose="02020603050405020304" pitchFamily="18" charset="0"/>
                <a:cs typeface="Times New Roman" panose="02020603050405020304" pitchFamily="18" charset="0"/>
              </a:rPr>
              <a:t>ОПЕРАТИВНЕ</a:t>
            </a:r>
            <a:r>
              <a:rPr lang="sr-Cyrl-CS" sz="3400">
                <a:latin typeface="Times New Roman" panose="02020603050405020304" pitchFamily="18" charset="0"/>
                <a:cs typeface="Times New Roman" panose="02020603050405020304" pitchFamily="18" charset="0"/>
              </a:rPr>
              <a:t> - </a:t>
            </a:r>
            <a:r>
              <a:rPr lang="ru-RU" sz="3400">
                <a:latin typeface="Times New Roman" panose="02020603050405020304" pitchFamily="18" charset="0"/>
                <a:cs typeface="Times New Roman" panose="02020603050405020304" pitchFamily="18" charset="0"/>
              </a:rPr>
              <a:t>Оперативно руководство </a:t>
            </a:r>
            <a:r>
              <a:rPr lang="sr-Latn-CS" sz="3400">
                <a:latin typeface="Times New Roman" panose="02020603050405020304" pitchFamily="18" charset="0"/>
                <a:cs typeface="Times New Roman" panose="02020603050405020304" pitchFamily="18" charset="0"/>
              </a:rPr>
              <a:t>(најчешће </a:t>
            </a:r>
            <a:r>
              <a:rPr lang="ru-RU" sz="3400">
                <a:latin typeface="Times New Roman" panose="02020603050405020304" pitchFamily="18" charset="0"/>
                <a:cs typeface="Times New Roman" panose="02020603050405020304" pitchFamily="18" charset="0"/>
              </a:rPr>
              <a:t>у </a:t>
            </a:r>
            <a:r>
              <a:rPr lang="sr-Latn-CS" sz="3400">
                <a:latin typeface="Times New Roman" panose="02020603050405020304" pitchFamily="18" charset="0"/>
                <a:cs typeface="Times New Roman" panose="02020603050405020304" pitchFamily="18" charset="0"/>
              </a:rPr>
              <a:t>техничкој </a:t>
            </a:r>
            <a:r>
              <a:rPr lang="ru-RU" sz="3400">
                <a:latin typeface="Times New Roman" panose="02020603050405020304" pitchFamily="18" charset="0"/>
                <a:cs typeface="Times New Roman" panose="02020603050405020304" pitchFamily="18" charset="0"/>
              </a:rPr>
              <a:t>сфери) доноси свакодневне одлуке, </a:t>
            </a:r>
            <a:r>
              <a:rPr lang="sr-Latn-CS" sz="3400">
                <a:latin typeface="Times New Roman" panose="02020603050405020304" pitchFamily="18" charset="0"/>
                <a:cs typeface="Times New Roman" panose="02020603050405020304" pitchFamily="18" charset="0"/>
              </a:rPr>
              <a:t>чиме </a:t>
            </a:r>
            <a:r>
              <a:rPr lang="ru-RU" sz="3400">
                <a:latin typeface="Times New Roman" panose="02020603050405020304" pitchFamily="18" charset="0"/>
                <a:cs typeface="Times New Roman" panose="02020603050405020304" pitchFamily="18" charset="0"/>
              </a:rPr>
              <a:t>се обезбедује основа за реализацију обавеза и промена иницираних на </a:t>
            </a:r>
            <a:r>
              <a:rPr lang="sr-Latn-CS" sz="3400">
                <a:latin typeface="Times New Roman" panose="02020603050405020304" pitchFamily="18" charset="0"/>
                <a:cs typeface="Times New Roman" panose="02020603050405020304" pitchFamily="18" charset="0"/>
              </a:rPr>
              <a:t>вишим </a:t>
            </a:r>
            <a:r>
              <a:rPr lang="ru-RU" sz="3400">
                <a:latin typeface="Times New Roman" panose="02020603050405020304" pitchFamily="18" charset="0"/>
                <a:cs typeface="Times New Roman" panose="02020603050405020304" pitchFamily="18" charset="0"/>
              </a:rPr>
              <a:t>нивоима </a:t>
            </a:r>
            <a:r>
              <a:rPr lang="sr-Latn-CS" sz="3400">
                <a:latin typeface="Times New Roman" panose="02020603050405020304" pitchFamily="18" charset="0"/>
                <a:cs typeface="Times New Roman" panose="02020603050405020304" pitchFamily="18" charset="0"/>
              </a:rPr>
              <a:t>одлучивања. </a:t>
            </a:r>
            <a:endParaRPr lang="en-US" sz="3400">
              <a:latin typeface="Times New Roman" panose="02020603050405020304" pitchFamily="18" charset="0"/>
              <a:cs typeface="Times New Roman" panose="02020603050405020304" pitchFamily="18" charset="0"/>
            </a:endParaRPr>
          </a:p>
          <a:p>
            <a:endParaRPr lang="en-US"/>
          </a:p>
        </p:txBody>
      </p:sp>
    </p:spTree>
    <p:extLst>
      <p:ext uri="{BB962C8B-B14F-4D97-AF65-F5344CB8AC3E}">
        <p14:creationId xmlns:p14="http://schemas.microsoft.com/office/powerpoint/2010/main" val="20383779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a:latin typeface="Times New Roman" panose="02020603050405020304" pitchFamily="18" charset="0"/>
                <a:cs typeface="Times New Roman" panose="02020603050405020304" pitchFamily="18" charset="0"/>
              </a:rPr>
              <a:t>Врсте одлука и одлучивања</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lgn="just">
              <a:buNone/>
            </a:pPr>
            <a:r>
              <a:rPr lang="ru-RU" sz="3100" dirty="0">
                <a:latin typeface="Times New Roman" panose="02020603050405020304" pitchFamily="18" charset="0"/>
                <a:cs typeface="Times New Roman" panose="02020603050405020304" pitchFamily="18" charset="0"/>
              </a:rPr>
              <a:t>У </a:t>
            </a:r>
            <a:r>
              <a:rPr lang="sr-Latn-CS" sz="3100" dirty="0">
                <a:latin typeface="Times New Roman" panose="02020603050405020304" pitchFamily="18" charset="0"/>
                <a:cs typeface="Times New Roman" panose="02020603050405020304" pitchFamily="18" charset="0"/>
              </a:rPr>
              <a:t>класичној </a:t>
            </a:r>
            <a:r>
              <a:rPr lang="ru-RU" sz="3100" dirty="0" err="1">
                <a:latin typeface="Times New Roman" panose="02020603050405020304" pitchFamily="18" charset="0"/>
                <a:cs typeface="Times New Roman" panose="02020603050405020304" pitchFamily="18" charset="0"/>
              </a:rPr>
              <a:t>теорији</a:t>
            </a:r>
            <a:r>
              <a:rPr lang="ru-RU" sz="3100" dirty="0">
                <a:latin typeface="Times New Roman" panose="02020603050405020304" pitchFamily="18" charset="0"/>
                <a:cs typeface="Times New Roman" panose="02020603050405020304" pitchFamily="18" charset="0"/>
              </a:rPr>
              <a:t> </a:t>
            </a:r>
            <a:r>
              <a:rPr lang="sr-Latn-CS" sz="3100" dirty="0">
                <a:latin typeface="Times New Roman" panose="02020603050405020304" pitchFamily="18" charset="0"/>
                <a:cs typeface="Times New Roman" panose="02020603050405020304" pitchFamily="18" charset="0"/>
              </a:rPr>
              <a:t>одлучивања </a:t>
            </a:r>
            <a:r>
              <a:rPr lang="ru-RU" sz="3100" dirty="0" err="1">
                <a:latin typeface="Times New Roman" panose="02020603050405020304" pitchFamily="18" charset="0"/>
                <a:cs typeface="Times New Roman" panose="02020603050405020304" pitchFamily="18" charset="0"/>
              </a:rPr>
              <a:t>сматра</a:t>
            </a:r>
            <a:r>
              <a:rPr lang="ru-RU" sz="3100" dirty="0">
                <a:latin typeface="Times New Roman" panose="02020603050405020304" pitchFamily="18" charset="0"/>
                <a:cs typeface="Times New Roman" panose="02020603050405020304" pitchFamily="18" charset="0"/>
              </a:rPr>
              <a:t> се да </a:t>
            </a:r>
            <a:r>
              <a:rPr lang="ru-RU" sz="3100" dirty="0" err="1">
                <a:latin typeface="Times New Roman" panose="02020603050405020304" pitchFamily="18" charset="0"/>
                <a:cs typeface="Times New Roman" panose="02020603050405020304" pitchFamily="18" charset="0"/>
              </a:rPr>
              <a:t>постоје</a:t>
            </a:r>
            <a:r>
              <a:rPr lang="ru-RU" sz="3100" dirty="0">
                <a:latin typeface="Times New Roman" panose="02020603050405020304" pitchFamily="18" charset="0"/>
                <a:cs typeface="Times New Roman" panose="02020603050405020304" pitchFamily="18" charset="0"/>
              </a:rPr>
              <a:t> три </a:t>
            </a:r>
            <a:r>
              <a:rPr lang="ru-RU" sz="3100" dirty="0" err="1">
                <a:latin typeface="Times New Roman" panose="02020603050405020304" pitchFamily="18" charset="0"/>
                <a:cs typeface="Times New Roman" panose="02020603050405020304" pitchFamily="18" charset="0"/>
              </a:rPr>
              <a:t>врсте</a:t>
            </a:r>
            <a:r>
              <a:rPr lang="ru-RU" sz="3100" dirty="0">
                <a:latin typeface="Times New Roman" panose="02020603050405020304" pitchFamily="18" charset="0"/>
                <a:cs typeface="Times New Roman" panose="02020603050405020304" pitchFamily="18" charset="0"/>
              </a:rPr>
              <a:t> </a:t>
            </a:r>
            <a:r>
              <a:rPr lang="sr-Latn-CS" sz="3100" dirty="0">
                <a:latin typeface="Times New Roman" panose="02020603050405020304" pitchFamily="18" charset="0"/>
                <a:cs typeface="Times New Roman" panose="02020603050405020304" pitchFamily="18" charset="0"/>
              </a:rPr>
              <a:t>одлучи</a:t>
            </a:r>
            <a:r>
              <a:rPr lang="sr-Cyrl-CS" sz="3100" dirty="0">
                <a:latin typeface="Times New Roman" panose="02020603050405020304" pitchFamily="18" charset="0"/>
                <a:cs typeface="Times New Roman" panose="02020603050405020304" pitchFamily="18" charset="0"/>
              </a:rPr>
              <a:t>в</a:t>
            </a:r>
            <a:r>
              <a:rPr lang="sr-Latn-CS" sz="3100" dirty="0">
                <a:latin typeface="Times New Roman" panose="02020603050405020304" pitchFamily="18" charset="0"/>
                <a:cs typeface="Times New Roman" panose="02020603050405020304" pitchFamily="18" charset="0"/>
              </a:rPr>
              <a:t>ања </a:t>
            </a:r>
            <a:r>
              <a:rPr lang="sr-Cyrl-CS" sz="3100" dirty="0">
                <a:latin typeface="Times New Roman" panose="02020603050405020304" pitchFamily="18" charset="0"/>
                <a:cs typeface="Times New Roman" panose="02020603050405020304" pitchFamily="18" charset="0"/>
              </a:rPr>
              <a:t>према природи проблема или окружењу у коме се доносе одлуке и то</a:t>
            </a:r>
            <a:r>
              <a:rPr lang="sr-Latn-CS" sz="3100" dirty="0">
                <a:latin typeface="Times New Roman" panose="02020603050405020304" pitchFamily="18" charset="0"/>
                <a:cs typeface="Times New Roman" panose="02020603050405020304" pitchFamily="18" charset="0"/>
              </a:rPr>
              <a:t>:</a:t>
            </a:r>
            <a:endParaRPr lang="en-US" sz="3100" dirty="0">
              <a:latin typeface="Times New Roman" panose="02020603050405020304" pitchFamily="18" charset="0"/>
              <a:cs typeface="Times New Roman" panose="02020603050405020304" pitchFamily="18" charset="0"/>
            </a:endParaRPr>
          </a:p>
          <a:p>
            <a:pPr algn="just"/>
            <a:r>
              <a:rPr lang="sr-Cyrl-CS" sz="3100" dirty="0">
                <a:latin typeface="Times New Roman" panose="02020603050405020304" pitchFamily="18" charset="0"/>
                <a:cs typeface="Times New Roman" panose="02020603050405020304" pitchFamily="18" charset="0"/>
              </a:rPr>
              <a:t> </a:t>
            </a:r>
            <a:r>
              <a:rPr lang="ru-RU" sz="3100" dirty="0" smtClean="0">
                <a:latin typeface="Times New Roman" panose="02020603050405020304" pitchFamily="18" charset="0"/>
                <a:cs typeface="Times New Roman" panose="02020603050405020304" pitchFamily="18" charset="0"/>
              </a:rPr>
              <a:t>При </a:t>
            </a:r>
            <a:r>
              <a:rPr lang="ru-RU" sz="3100" b="1" dirty="0" smtClean="0">
                <a:latin typeface="Times New Roman" panose="02020603050405020304" pitchFamily="18" charset="0"/>
                <a:cs typeface="Times New Roman" panose="02020603050405020304" pitchFamily="18" charset="0"/>
              </a:rPr>
              <a:t>ИЗВЕСНОСТИ</a:t>
            </a:r>
            <a:r>
              <a:rPr lang="sr-Latn-CS" sz="3100" dirty="0" smtClean="0">
                <a:latin typeface="Times New Roman" panose="02020603050405020304" pitchFamily="18" charset="0"/>
                <a:cs typeface="Times New Roman" panose="02020603050405020304" pitchFamily="18" charset="0"/>
              </a:rPr>
              <a:t>-случај </a:t>
            </a:r>
            <a:r>
              <a:rPr lang="ru-RU" sz="3100" dirty="0" err="1">
                <a:latin typeface="Times New Roman" panose="02020603050405020304" pitchFamily="18" charset="0"/>
                <a:cs typeface="Times New Roman" panose="02020603050405020304" pitchFamily="18" charset="0"/>
              </a:rPr>
              <a:t>када</a:t>
            </a:r>
            <a:r>
              <a:rPr lang="ru-RU" sz="3100" dirty="0">
                <a:latin typeface="Times New Roman" panose="02020603050405020304" pitchFamily="18" charset="0"/>
                <a:cs typeface="Times New Roman" panose="02020603050405020304" pitchFamily="18" charset="0"/>
              </a:rPr>
              <a:t> су </a:t>
            </a:r>
            <a:r>
              <a:rPr lang="ru-RU" sz="3100" dirty="0" err="1">
                <a:latin typeface="Times New Roman" panose="02020603050405020304" pitchFamily="18" charset="0"/>
                <a:cs typeface="Times New Roman" panose="02020603050405020304" pitchFamily="18" charset="0"/>
              </a:rPr>
              <a:t>све</a:t>
            </a:r>
            <a:r>
              <a:rPr lang="ru-RU" sz="3100" dirty="0">
                <a:latin typeface="Times New Roman" panose="02020603050405020304" pitchFamily="18" charset="0"/>
                <a:cs typeface="Times New Roman" panose="02020603050405020304" pitchFamily="18" charset="0"/>
              </a:rPr>
              <a:t> </a:t>
            </a:r>
            <a:r>
              <a:rPr lang="sr-Latn-CS" sz="3100" dirty="0">
                <a:latin typeface="Times New Roman" panose="02020603050405020304" pitchFamily="18" charset="0"/>
                <a:cs typeface="Times New Roman" panose="02020603050405020304" pitchFamily="18" charset="0"/>
              </a:rPr>
              <a:t>чињенице </a:t>
            </a:r>
            <a:r>
              <a:rPr lang="ru-RU" sz="3100" dirty="0" err="1">
                <a:latin typeface="Times New Roman" panose="02020603050405020304" pitchFamily="18" charset="0"/>
                <a:cs typeface="Times New Roman" panose="02020603050405020304" pitchFamily="18" charset="0"/>
              </a:rPr>
              <a:t>везане</a:t>
            </a:r>
            <a:r>
              <a:rPr lang="ru-RU" sz="3100" dirty="0">
                <a:latin typeface="Times New Roman" panose="02020603050405020304" pitchFamily="18" charset="0"/>
                <a:cs typeface="Times New Roman" panose="02020603050405020304" pitchFamily="18" charset="0"/>
              </a:rPr>
              <a:t> за </a:t>
            </a:r>
            <a:r>
              <a:rPr lang="ru-RU" sz="3100" dirty="0" err="1">
                <a:latin typeface="Times New Roman" panose="02020603050405020304" pitchFamily="18" charset="0"/>
                <a:cs typeface="Times New Roman" panose="02020603050405020304" pitchFamily="18" charset="0"/>
              </a:rPr>
              <a:t>стања</a:t>
            </a:r>
            <a:r>
              <a:rPr lang="ru-RU" sz="3100" dirty="0">
                <a:latin typeface="Times New Roman" panose="02020603050405020304" pitchFamily="18" charset="0"/>
                <a:cs typeface="Times New Roman" panose="02020603050405020304" pitchFamily="18" charset="0"/>
              </a:rPr>
              <a:t> природе (проблема) </a:t>
            </a:r>
            <a:r>
              <a:rPr lang="ru-RU" sz="3100" dirty="0" err="1">
                <a:latin typeface="Times New Roman" panose="02020603050405020304" pitchFamily="18" charset="0"/>
                <a:cs typeface="Times New Roman" panose="02020603050405020304" pitchFamily="18" charset="0"/>
              </a:rPr>
              <a:t>познате</a:t>
            </a:r>
            <a:r>
              <a:rPr lang="ru-RU" sz="3100" dirty="0">
                <a:latin typeface="Times New Roman" panose="02020603050405020304" pitchFamily="18" charset="0"/>
                <a:cs typeface="Times New Roman" panose="02020603050405020304" pitchFamily="18" charset="0"/>
              </a:rPr>
              <a:t>.</a:t>
            </a:r>
            <a:endParaRPr lang="en-US" sz="3100" dirty="0">
              <a:latin typeface="Times New Roman" panose="02020603050405020304" pitchFamily="18" charset="0"/>
              <a:cs typeface="Times New Roman" panose="02020603050405020304" pitchFamily="18" charset="0"/>
            </a:endParaRPr>
          </a:p>
          <a:p>
            <a:pPr algn="just"/>
            <a:r>
              <a:rPr lang="sr-Latn-CS" sz="3100" dirty="0">
                <a:latin typeface="Times New Roman" panose="02020603050405020304" pitchFamily="18" charset="0"/>
                <a:cs typeface="Times New Roman" panose="02020603050405020304" pitchFamily="18" charset="0"/>
              </a:rPr>
              <a:t> </a:t>
            </a:r>
            <a:r>
              <a:rPr lang="ru-RU" sz="3100" dirty="0" smtClean="0">
                <a:latin typeface="Times New Roman" panose="02020603050405020304" pitchFamily="18" charset="0"/>
                <a:cs typeface="Times New Roman" panose="02020603050405020304" pitchFamily="18" charset="0"/>
              </a:rPr>
              <a:t>При </a:t>
            </a:r>
            <a:r>
              <a:rPr lang="ru-RU" sz="3100" b="1" dirty="0">
                <a:latin typeface="Times New Roman" panose="02020603050405020304" pitchFamily="18" charset="0"/>
                <a:cs typeface="Times New Roman" panose="02020603050405020304" pitchFamily="18" charset="0"/>
              </a:rPr>
              <a:t>Р</a:t>
            </a:r>
            <a:r>
              <a:rPr lang="sr-Cyrl-CS" sz="3100" b="1" dirty="0">
                <a:latin typeface="Times New Roman" panose="02020603050405020304" pitchFamily="18" charset="0"/>
                <a:cs typeface="Times New Roman" panose="02020603050405020304" pitchFamily="18" charset="0"/>
              </a:rPr>
              <a:t>И</a:t>
            </a:r>
            <a:r>
              <a:rPr lang="ru-RU" sz="3100" b="1" dirty="0" smtClean="0">
                <a:latin typeface="Times New Roman" panose="02020603050405020304" pitchFamily="18" charset="0"/>
                <a:cs typeface="Times New Roman" panose="02020603050405020304" pitchFamily="18" charset="0"/>
              </a:rPr>
              <a:t>ЗИКУ</a:t>
            </a:r>
            <a:r>
              <a:rPr lang="sr-Latn-CS" sz="3100" dirty="0" smtClean="0">
                <a:latin typeface="Times New Roman" panose="02020603050405020304" pitchFamily="18" charset="0"/>
                <a:cs typeface="Times New Roman" panose="02020603050405020304" pitchFamily="18" charset="0"/>
              </a:rPr>
              <a:t>-случај </a:t>
            </a:r>
            <a:r>
              <a:rPr lang="ru-RU" sz="3100" dirty="0" err="1">
                <a:latin typeface="Times New Roman" panose="02020603050405020304" pitchFamily="18" charset="0"/>
                <a:cs typeface="Times New Roman" panose="02020603050405020304" pitchFamily="18" charset="0"/>
              </a:rPr>
              <a:t>када</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је</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стање</a:t>
            </a:r>
            <a:r>
              <a:rPr lang="ru-RU" sz="3100" dirty="0">
                <a:latin typeface="Times New Roman" panose="02020603050405020304" pitchFamily="18" charset="0"/>
                <a:cs typeface="Times New Roman" panose="02020603050405020304" pitchFamily="18" charset="0"/>
              </a:rPr>
              <a:t> природе (проблема) </a:t>
            </a:r>
            <a:r>
              <a:rPr lang="ru-RU" sz="3100" dirty="0" err="1">
                <a:latin typeface="Times New Roman" panose="02020603050405020304" pitchFamily="18" charset="0"/>
                <a:cs typeface="Times New Roman" panose="02020603050405020304" pitchFamily="18" charset="0"/>
              </a:rPr>
              <a:t>непознато</a:t>
            </a:r>
            <a:r>
              <a:rPr lang="sr-Cyrl-CS" sz="3100" dirty="0">
                <a:latin typeface="Times New Roman" panose="02020603050405020304" pitchFamily="18" charset="0"/>
                <a:cs typeface="Times New Roman" panose="02020603050405020304" pitchFamily="18" charset="0"/>
              </a:rPr>
              <a:t>,</a:t>
            </a:r>
            <a:r>
              <a:rPr lang="ru-RU" sz="3100" dirty="0">
                <a:latin typeface="Times New Roman" panose="02020603050405020304" pitchFamily="18" charset="0"/>
                <a:cs typeface="Times New Roman" panose="02020603050405020304" pitchFamily="18" charset="0"/>
              </a:rPr>
              <a:t> ал</a:t>
            </a:r>
            <a:r>
              <a:rPr lang="sr-Cyrl-CS" sz="3100" dirty="0">
                <a:latin typeface="Times New Roman" panose="02020603050405020304" pitchFamily="18" charset="0"/>
                <a:cs typeface="Times New Roman" panose="02020603050405020304" pitchFamily="18" charset="0"/>
              </a:rPr>
              <a:t>и</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постоји</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објективна</a:t>
            </a:r>
            <a:r>
              <a:rPr lang="ru-RU" sz="3100" dirty="0">
                <a:latin typeface="Times New Roman" panose="02020603050405020304" pitchFamily="18" charset="0"/>
                <a:cs typeface="Times New Roman" panose="02020603050405020304" pitchFamily="18" charset="0"/>
              </a:rPr>
              <a:t> ил</a:t>
            </a:r>
            <a:r>
              <a:rPr lang="sr-Cyrl-CS" sz="3100" dirty="0">
                <a:latin typeface="Times New Roman" panose="02020603050405020304" pitchFamily="18" charset="0"/>
                <a:cs typeface="Times New Roman" panose="02020603050405020304" pitchFamily="18" charset="0"/>
              </a:rPr>
              <a:t>и</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емпиријска</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евиденција</a:t>
            </a:r>
            <a:r>
              <a:rPr lang="ru-RU" sz="3100" dirty="0">
                <a:latin typeface="Times New Roman" panose="02020603050405020304" pitchFamily="18" charset="0"/>
                <a:cs typeface="Times New Roman" panose="02020603050405020304" pitchFamily="18" charset="0"/>
              </a:rPr>
              <a:t> о </a:t>
            </a:r>
            <a:r>
              <a:rPr lang="ru-RU" sz="3100" dirty="0" err="1">
                <a:latin typeface="Times New Roman" panose="02020603050405020304" pitchFamily="18" charset="0"/>
                <a:cs typeface="Times New Roman" panose="02020603050405020304" pitchFamily="18" charset="0"/>
              </a:rPr>
              <a:t>њему</a:t>
            </a:r>
            <a:r>
              <a:rPr lang="sr-Cyrl-CS" sz="3100" dirty="0">
                <a:latin typeface="Times New Roman" panose="02020603050405020304" pitchFamily="18" charset="0"/>
                <a:cs typeface="Times New Roman" panose="02020603050405020304" pitchFamily="18" charset="0"/>
              </a:rPr>
              <a:t>,</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која</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доносиоцу</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одлуке</a:t>
            </a:r>
            <a:r>
              <a:rPr lang="ru-RU" sz="3100" dirty="0">
                <a:latin typeface="Times New Roman" panose="02020603050405020304" pitchFamily="18" charset="0"/>
                <a:cs typeface="Times New Roman" panose="02020603050405020304" pitchFamily="18" charset="0"/>
              </a:rPr>
              <a:t> </a:t>
            </a:r>
            <a:r>
              <a:rPr lang="sr-Latn-CS" sz="3100" dirty="0">
                <a:latin typeface="Times New Roman" panose="02020603050405020304" pitchFamily="18" charset="0"/>
                <a:cs typeface="Times New Roman" panose="02020603050405020304" pitchFamily="18" charset="0"/>
              </a:rPr>
              <a:t>омогућује </a:t>
            </a:r>
            <a:r>
              <a:rPr lang="ru-RU" sz="3100" dirty="0">
                <a:latin typeface="Times New Roman" panose="02020603050405020304" pitchFamily="18" charset="0"/>
                <a:cs typeface="Times New Roman" panose="02020603050405020304" pitchFamily="18" charset="0"/>
              </a:rPr>
              <a:t>да </a:t>
            </a:r>
            <a:r>
              <a:rPr lang="sr-Latn-CS" sz="3100" dirty="0">
                <a:latin typeface="Times New Roman" panose="02020603050405020304" pitchFamily="18" charset="0"/>
                <a:cs typeface="Times New Roman" panose="02020603050405020304" pitchFamily="18" charset="0"/>
              </a:rPr>
              <a:t>различитим </a:t>
            </a:r>
            <a:r>
              <a:rPr lang="ru-RU" sz="3100" dirty="0" err="1">
                <a:latin typeface="Times New Roman" panose="02020603050405020304" pitchFamily="18" charset="0"/>
                <a:cs typeface="Times New Roman" panose="02020603050405020304" pitchFamily="18" charset="0"/>
              </a:rPr>
              <a:t>стањима</a:t>
            </a:r>
            <a:r>
              <a:rPr lang="ru-RU" sz="3100" dirty="0">
                <a:latin typeface="Times New Roman" panose="02020603050405020304" pitchFamily="18" charset="0"/>
                <a:cs typeface="Times New Roman" panose="02020603050405020304" pitchFamily="18" charset="0"/>
              </a:rPr>
              <a:t> природе додели </a:t>
            </a:r>
            <a:r>
              <a:rPr lang="sr-Latn-CS" sz="3100" dirty="0">
                <a:latin typeface="Times New Roman" panose="02020603050405020304" pitchFamily="18" charset="0"/>
                <a:cs typeface="Times New Roman" panose="02020603050405020304" pitchFamily="18" charset="0"/>
              </a:rPr>
              <a:t>одговарајуће вероватноће </a:t>
            </a:r>
            <a:r>
              <a:rPr lang="ru-RU" sz="3100" dirty="0" err="1" smtClean="0">
                <a:latin typeface="Times New Roman" panose="02020603050405020304" pitchFamily="18" charset="0"/>
                <a:cs typeface="Times New Roman" panose="02020603050405020304" pitchFamily="18" charset="0"/>
              </a:rPr>
              <a:t>настанка</a:t>
            </a:r>
            <a:r>
              <a:rPr lang="ru-RU" sz="3100" dirty="0" smtClean="0">
                <a:latin typeface="Times New Roman" panose="02020603050405020304" pitchFamily="18" charset="0"/>
                <a:cs typeface="Times New Roman" panose="02020603050405020304" pitchFamily="18" charset="0"/>
              </a:rPr>
              <a:t>.</a:t>
            </a:r>
            <a:endParaRPr lang="en-US" sz="3100" dirty="0">
              <a:latin typeface="Times New Roman" panose="02020603050405020304" pitchFamily="18" charset="0"/>
              <a:cs typeface="Times New Roman" panose="02020603050405020304" pitchFamily="18" charset="0"/>
            </a:endParaRPr>
          </a:p>
          <a:p>
            <a:pPr lvl="0" algn="just"/>
            <a:r>
              <a:rPr lang="ru-RU" sz="3100" dirty="0" smtClean="0">
                <a:latin typeface="Times New Roman" panose="02020603050405020304" pitchFamily="18" charset="0"/>
                <a:cs typeface="Times New Roman" panose="02020603050405020304" pitchFamily="18" charset="0"/>
              </a:rPr>
              <a:t>При </a:t>
            </a:r>
            <a:r>
              <a:rPr lang="ru-RU" sz="3100" b="1" dirty="0" smtClean="0">
                <a:latin typeface="Times New Roman" panose="02020603050405020304" pitchFamily="18" charset="0"/>
                <a:cs typeface="Times New Roman" panose="02020603050405020304" pitchFamily="18" charset="0"/>
              </a:rPr>
              <a:t>НЕИЗВЕСНОСТИ</a:t>
            </a:r>
            <a:r>
              <a:rPr lang="sr-Latn-CS" sz="3100" dirty="0" smtClean="0">
                <a:latin typeface="Times New Roman" panose="02020603050405020304" pitchFamily="18" charset="0"/>
                <a:cs typeface="Times New Roman" panose="02020603050405020304" pitchFamily="18" charset="0"/>
              </a:rPr>
              <a:t>-случај </a:t>
            </a:r>
            <a:r>
              <a:rPr lang="ru-RU" sz="3100" dirty="0" err="1">
                <a:latin typeface="Times New Roman" panose="02020603050405020304" pitchFamily="18" charset="0"/>
                <a:cs typeface="Times New Roman" panose="02020603050405020304" pitchFamily="18" charset="0"/>
              </a:rPr>
              <a:t>када</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је</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стање</a:t>
            </a:r>
            <a:r>
              <a:rPr lang="ru-RU" sz="3100" dirty="0">
                <a:latin typeface="Times New Roman" panose="02020603050405020304" pitchFamily="18" charset="0"/>
                <a:cs typeface="Times New Roman" panose="02020603050405020304" pitchFamily="18" charset="0"/>
              </a:rPr>
              <a:t> природе (проблема) </a:t>
            </a:r>
            <a:r>
              <a:rPr lang="ru-RU" sz="3100" dirty="0" err="1">
                <a:latin typeface="Times New Roman" panose="02020603050405020304" pitchFamily="18" charset="0"/>
                <a:cs typeface="Times New Roman" panose="02020603050405020304" pitchFamily="18" charset="0"/>
              </a:rPr>
              <a:t>непознато</a:t>
            </a:r>
            <a:r>
              <a:rPr lang="ru-RU" sz="3100" dirty="0">
                <a:latin typeface="Times New Roman" panose="02020603050405020304" pitchFamily="18" charset="0"/>
                <a:cs typeface="Times New Roman" panose="02020603050405020304" pitchFamily="18" charset="0"/>
              </a:rPr>
              <a:t> и </a:t>
            </a:r>
            <a:r>
              <a:rPr lang="ru-RU" sz="3100" dirty="0" err="1">
                <a:latin typeface="Times New Roman" panose="02020603050405020304" pitchFamily="18" charset="0"/>
                <a:cs typeface="Times New Roman" panose="02020603050405020304" pitchFamily="18" charset="0"/>
              </a:rPr>
              <a:t>када</a:t>
            </a:r>
            <a:r>
              <a:rPr lang="ru-RU" sz="3100" dirty="0">
                <a:latin typeface="Times New Roman" panose="02020603050405020304" pitchFamily="18" charset="0"/>
                <a:cs typeface="Times New Roman" panose="02020603050405020304" pitchFamily="18" charset="0"/>
              </a:rPr>
              <a:t> су </a:t>
            </a:r>
            <a:r>
              <a:rPr lang="ru-RU" sz="3100" dirty="0" err="1">
                <a:latin typeface="Times New Roman" panose="02020603050405020304" pitchFamily="18" charset="0"/>
                <a:cs typeface="Times New Roman" panose="02020603050405020304" pitchFamily="18" charset="0"/>
              </a:rPr>
              <a:t>непознати</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подаци</a:t>
            </a:r>
            <a:r>
              <a:rPr lang="ru-RU" sz="3100" dirty="0">
                <a:latin typeface="Times New Roman" panose="02020603050405020304" pitchFamily="18" charset="0"/>
                <a:cs typeface="Times New Roman" panose="02020603050405020304" pitchFamily="18" charset="0"/>
              </a:rPr>
              <a:t> на основу </a:t>
            </a:r>
            <a:r>
              <a:rPr lang="ru-RU" sz="3100" dirty="0" err="1">
                <a:latin typeface="Times New Roman" panose="02020603050405020304" pitchFamily="18" charset="0"/>
                <a:cs typeface="Times New Roman" panose="02020603050405020304" pitchFamily="18" charset="0"/>
              </a:rPr>
              <a:t>којих</a:t>
            </a:r>
            <a:r>
              <a:rPr lang="ru-RU" sz="3100" dirty="0">
                <a:latin typeface="Times New Roman" panose="02020603050405020304" pitchFamily="18" charset="0"/>
                <a:cs typeface="Times New Roman" panose="02020603050405020304" pitchFamily="18" charset="0"/>
              </a:rPr>
              <a:t> би се </a:t>
            </a:r>
            <a:r>
              <a:rPr lang="ru-RU" sz="3100" dirty="0" err="1">
                <a:latin typeface="Times New Roman" panose="02020603050405020304" pitchFamily="18" charset="0"/>
                <a:cs typeface="Times New Roman" panose="02020603050405020304" pitchFamily="18" charset="0"/>
              </a:rPr>
              <a:t>могле</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доделити</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одредити</a:t>
            </a:r>
            <a:r>
              <a:rPr lang="ru-RU" sz="3100" dirty="0">
                <a:latin typeface="Times New Roman" panose="02020603050405020304" pitchFamily="18" charset="0"/>
                <a:cs typeface="Times New Roman" panose="02020603050405020304" pitchFamily="18" charset="0"/>
              </a:rPr>
              <a:t>) </a:t>
            </a:r>
            <a:r>
              <a:rPr lang="sr-Latn-CS" sz="3100" dirty="0">
                <a:latin typeface="Times New Roman" panose="02020603050405020304" pitchFamily="18" charset="0"/>
                <a:cs typeface="Times New Roman" panose="02020603050405020304" pitchFamily="18" charset="0"/>
              </a:rPr>
              <a:t>вероватноће </a:t>
            </a:r>
            <a:r>
              <a:rPr lang="ru-RU" sz="3100" dirty="0" err="1" smtClean="0">
                <a:latin typeface="Times New Roman" panose="02020603050405020304" pitchFamily="18" charset="0"/>
                <a:cs typeface="Times New Roman" panose="02020603050405020304" pitchFamily="18" charset="0"/>
              </a:rPr>
              <a:t>настанка</a:t>
            </a:r>
            <a:r>
              <a:rPr lang="ru-RU" sz="3100" dirty="0" smtClean="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поједи</a:t>
            </a:r>
            <a:r>
              <a:rPr lang="sr-Cyrl-CS" sz="3100" dirty="0">
                <a:latin typeface="Times New Roman" panose="02020603050405020304" pitchFamily="18" charset="0"/>
                <a:cs typeface="Times New Roman" panose="02020603050405020304" pitchFamily="18" charset="0"/>
              </a:rPr>
              <a:t>них</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стања</a:t>
            </a:r>
            <a:r>
              <a:rPr lang="ru-RU" sz="3100" dirty="0">
                <a:latin typeface="Times New Roman" panose="02020603050405020304" pitchFamily="18" charset="0"/>
                <a:cs typeface="Times New Roman" panose="02020603050405020304" pitchFamily="18" charset="0"/>
              </a:rPr>
              <a:t>.</a:t>
            </a:r>
            <a:endParaRPr lang="en-US" sz="31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66913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349"/>
            <a:ext cx="10515600" cy="1325563"/>
          </a:xfrm>
        </p:spPr>
        <p:txBody>
          <a:bodyPr>
            <a:normAutofit/>
          </a:bodyPr>
          <a:lstStyle/>
          <a:p>
            <a:pPr lvl="2"/>
            <a:r>
              <a:rPr lang="en-US" sz="2400" b="1" dirty="0" err="1">
                <a:latin typeface="Times New Roman" panose="02020603050405020304" pitchFamily="18" charset="0"/>
                <a:cs typeface="Times New Roman" panose="02020603050405020304" pitchFamily="18" charset="0"/>
              </a:rPr>
              <a:t>Процес</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одлу</a:t>
            </a:r>
            <a:r>
              <a:rPr lang="sr-Cyrl-CS" sz="2400" b="1" dirty="0">
                <a:latin typeface="Times New Roman" panose="02020603050405020304" pitchFamily="18" charset="0"/>
                <a:cs typeface="Times New Roman" panose="02020603050405020304" pitchFamily="18" charset="0"/>
              </a:rPr>
              <a:t>ч</a:t>
            </a:r>
            <a:r>
              <a:rPr lang="en-US" sz="2400" b="1" dirty="0" err="1">
                <a:latin typeface="Times New Roman" panose="02020603050405020304" pitchFamily="18" charset="0"/>
                <a:cs typeface="Times New Roman" panose="02020603050405020304" pitchFamily="18" charset="0"/>
              </a:rPr>
              <a:t>ивања</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sr-Cyrl-CS" sz="2000" dirty="0" smtClean="0"/>
              <a:t>Процес одлучивања је </a:t>
            </a:r>
            <a:r>
              <a:rPr lang="sr-Latn-CS" sz="2000" dirty="0" smtClean="0"/>
              <a:t>скуп </a:t>
            </a:r>
            <a:r>
              <a:rPr lang="sr-Latn-CS" sz="2000" dirty="0"/>
              <a:t>акција и</a:t>
            </a:r>
            <a:r>
              <a:rPr lang="sr-Cyrl-CS" sz="2000" dirty="0"/>
              <a:t>л</a:t>
            </a:r>
            <a:r>
              <a:rPr lang="sr-Latn-CS" sz="2000" dirty="0"/>
              <a:t>и операци</a:t>
            </a:r>
            <a:r>
              <a:rPr lang="sr-Cyrl-CS" sz="2000" dirty="0"/>
              <a:t>ј</a:t>
            </a:r>
            <a:r>
              <a:rPr lang="sr-Latn-CS" sz="2000" dirty="0"/>
              <a:t>а које воде неком </a:t>
            </a:r>
            <a:r>
              <a:rPr lang="sr-Cyrl-CS" sz="2000" dirty="0" smtClean="0"/>
              <a:t>циљу</a:t>
            </a:r>
            <a:r>
              <a:rPr lang="ru-RU" sz="2000" dirty="0" smtClean="0"/>
              <a:t>.</a:t>
            </a:r>
          </a:p>
          <a:p>
            <a:pPr marL="0" indent="0" algn="just">
              <a:buNone/>
            </a:pPr>
            <a:r>
              <a:rPr lang="sr-Cyrl-RS" sz="2000" dirty="0" smtClean="0"/>
              <a:t>В</a:t>
            </a:r>
            <a:r>
              <a:rPr lang="sr-Latn-CS" sz="2000" dirty="0" smtClean="0"/>
              <a:t>ећина </a:t>
            </a:r>
            <a:r>
              <a:rPr lang="ru-RU" sz="2000" dirty="0" err="1"/>
              <a:t>аутора</a:t>
            </a:r>
            <a:r>
              <a:rPr lang="ru-RU" sz="2000" dirty="0"/>
              <a:t> </a:t>
            </a:r>
            <a:r>
              <a:rPr lang="sr-Latn-CS" sz="2000" dirty="0"/>
              <a:t>на различит начин дефинише </a:t>
            </a:r>
            <a:r>
              <a:rPr lang="ru-RU" sz="2000" dirty="0" err="1"/>
              <a:t>број</a:t>
            </a:r>
            <a:r>
              <a:rPr lang="ru-RU" sz="2000" dirty="0"/>
              <a:t> </a:t>
            </a:r>
            <a:r>
              <a:rPr lang="sr-Latn-CS" sz="2000" dirty="0"/>
              <a:t>и </a:t>
            </a:r>
            <a:r>
              <a:rPr lang="ru-RU" sz="2000" dirty="0" err="1"/>
              <a:t>обим</a:t>
            </a:r>
            <a:r>
              <a:rPr lang="ru-RU" sz="2000" dirty="0"/>
              <a:t> </a:t>
            </a:r>
            <a:r>
              <a:rPr lang="sr-Latn-CS" sz="2000" dirty="0"/>
              <a:t>фаза </a:t>
            </a:r>
            <a:r>
              <a:rPr lang="ru-RU" sz="2000" dirty="0" err="1"/>
              <a:t>које</a:t>
            </a:r>
            <a:r>
              <a:rPr lang="ru-RU" sz="2000" dirty="0"/>
              <a:t> </a:t>
            </a:r>
            <a:r>
              <a:rPr lang="sr-Latn-CS" sz="2000" dirty="0"/>
              <a:t>чине процес одлучивања. </a:t>
            </a:r>
            <a:endParaRPr lang="sr-Cyrl-RS" sz="2000" dirty="0" smtClean="0"/>
          </a:p>
          <a:p>
            <a:pPr algn="just"/>
            <a:endParaRPr lang="en-US" sz="2000" dirty="0"/>
          </a:p>
          <a:p>
            <a:pPr algn="ctr"/>
            <a:r>
              <a:rPr lang="ru-RU" sz="2000" b="1" i="1" dirty="0"/>
              <a:t>"</a:t>
            </a:r>
            <a:r>
              <a:rPr lang="ru-RU" sz="2000" b="1" i="1" dirty="0" err="1"/>
              <a:t>Свака</a:t>
            </a:r>
            <a:r>
              <a:rPr lang="ru-RU" sz="2000" b="1" i="1" dirty="0"/>
              <a:t> </a:t>
            </a:r>
            <a:r>
              <a:rPr lang="ru-RU" sz="2000" b="1" i="1" dirty="0" err="1"/>
              <a:t>одлука</a:t>
            </a:r>
            <a:r>
              <a:rPr lang="sr-Cyrl-CS" sz="2000" b="1" i="1" dirty="0"/>
              <a:t>,</a:t>
            </a:r>
            <a:r>
              <a:rPr lang="ru-RU" sz="2000" b="1" i="1" dirty="0"/>
              <a:t> </a:t>
            </a:r>
            <a:r>
              <a:rPr lang="ru-RU" sz="2000" b="1" i="1" dirty="0" err="1"/>
              <a:t>као</a:t>
            </a:r>
            <a:r>
              <a:rPr lang="ru-RU" sz="2000" b="1" i="1" dirty="0"/>
              <a:t> </a:t>
            </a:r>
            <a:r>
              <a:rPr lang="ru-RU" sz="2000" b="1" i="1" dirty="0" err="1"/>
              <a:t>резултат</a:t>
            </a:r>
            <a:r>
              <a:rPr lang="ru-RU" sz="2000" b="1" i="1" dirty="0"/>
              <a:t> анализе </a:t>
            </a:r>
            <a:r>
              <a:rPr lang="ru-RU" sz="2000" b="1" i="1" dirty="0" err="1"/>
              <a:t>стања</a:t>
            </a:r>
            <a:r>
              <a:rPr lang="ru-RU" sz="2000" b="1" i="1" dirty="0"/>
              <a:t> из </a:t>
            </a:r>
            <a:r>
              <a:rPr lang="sr-Latn-CS" sz="2000" b="1" i="1" dirty="0"/>
              <a:t>прошлости </a:t>
            </a:r>
            <a:r>
              <a:rPr lang="ru-RU" sz="2000" b="1" i="1" dirty="0" smtClean="0"/>
              <a:t>и </a:t>
            </a:r>
            <a:r>
              <a:rPr lang="ru-RU" sz="2000" b="1" i="1" dirty="0" err="1"/>
              <a:t>која</a:t>
            </a:r>
            <a:r>
              <a:rPr lang="ru-RU" sz="2000" b="1" i="1" dirty="0"/>
              <a:t> </a:t>
            </a:r>
            <a:r>
              <a:rPr lang="ru-RU" sz="2000" b="1" i="1" dirty="0" err="1"/>
              <a:t>је</a:t>
            </a:r>
            <a:r>
              <a:rPr lang="ru-RU" sz="2000" b="1" i="1" dirty="0"/>
              <a:t> </a:t>
            </a:r>
            <a:r>
              <a:rPr lang="ru-RU" sz="2000" b="1" i="1" dirty="0" err="1"/>
              <a:t>усмерена</a:t>
            </a:r>
            <a:r>
              <a:rPr lang="ru-RU" sz="2000" b="1" i="1" dirty="0"/>
              <a:t> на </a:t>
            </a:r>
            <a:r>
              <a:rPr lang="ru-RU" sz="2000" b="1" i="1" dirty="0" err="1"/>
              <a:t>постизање</a:t>
            </a:r>
            <a:r>
              <a:rPr lang="ru-RU" sz="2000" b="1" i="1" dirty="0"/>
              <a:t> </a:t>
            </a:r>
            <a:r>
              <a:rPr lang="ru-RU" sz="2000" b="1" i="1" dirty="0" err="1"/>
              <a:t>неког</a:t>
            </a:r>
            <a:r>
              <a:rPr lang="ru-RU" sz="2000" b="1" i="1" dirty="0"/>
              <a:t> </a:t>
            </a:r>
            <a:r>
              <a:rPr lang="ru-RU" sz="2000" b="1" i="1" dirty="0" err="1"/>
              <a:t>циља</a:t>
            </a:r>
            <a:r>
              <a:rPr lang="sr-Cyrl-CS" sz="2000" b="1" i="1" dirty="0"/>
              <a:t>,</a:t>
            </a:r>
            <a:r>
              <a:rPr lang="ru-RU" sz="2000" b="1" i="1" dirty="0"/>
              <a:t> носи у </a:t>
            </a:r>
            <a:r>
              <a:rPr lang="ru-RU" sz="2000" b="1" i="1" dirty="0" err="1"/>
              <a:t>себи</a:t>
            </a:r>
            <a:r>
              <a:rPr lang="ru-RU" sz="2000" b="1" i="1" dirty="0"/>
              <a:t> </a:t>
            </a:r>
            <a:r>
              <a:rPr lang="ru-RU" sz="2000" b="1" i="1" dirty="0" err="1"/>
              <a:t>последице</a:t>
            </a:r>
            <a:r>
              <a:rPr lang="ru-RU" sz="2000" b="1" i="1" dirty="0"/>
              <a:t> </a:t>
            </a:r>
            <a:r>
              <a:rPr lang="ru-RU" sz="2000" b="1" i="1" dirty="0" err="1"/>
              <a:t>које</a:t>
            </a:r>
            <a:r>
              <a:rPr lang="ru-RU" sz="2000" b="1" i="1" dirty="0"/>
              <a:t> </a:t>
            </a:r>
            <a:r>
              <a:rPr lang="sr-Latn-CS" sz="2000" b="1" i="1" dirty="0"/>
              <a:t>ће </a:t>
            </a:r>
            <a:r>
              <a:rPr lang="ru-RU" sz="2000" b="1" i="1" dirty="0" err="1"/>
              <a:t>бити</a:t>
            </a:r>
            <a:r>
              <a:rPr lang="ru-RU" sz="2000" b="1" i="1" dirty="0"/>
              <a:t> </a:t>
            </a:r>
            <a:r>
              <a:rPr lang="ru-RU" sz="2000" b="1" i="1" dirty="0" err="1"/>
              <a:t>познате</a:t>
            </a:r>
            <a:r>
              <a:rPr lang="ru-RU" sz="2000" b="1" i="1" dirty="0"/>
              <a:t> тек у </a:t>
            </a:r>
            <a:r>
              <a:rPr lang="sr-Latn-CS" sz="2000" b="1" i="1" dirty="0"/>
              <a:t>будућности"</a:t>
            </a:r>
            <a:r>
              <a:rPr lang="sr-Latn-CS" sz="2000" b="1" dirty="0"/>
              <a:t>. </a:t>
            </a:r>
            <a:endParaRPr lang="sr-Cyrl-RS" sz="2000" b="1" dirty="0" smtClean="0"/>
          </a:p>
          <a:p>
            <a:pPr algn="ctr"/>
            <a:endParaRPr lang="sr-Cyrl-RS" sz="2000" dirty="0" smtClean="0"/>
          </a:p>
          <a:p>
            <a:pPr marL="0" indent="0" algn="just">
              <a:buNone/>
            </a:pPr>
            <a:r>
              <a:rPr lang="ru-RU" sz="2000" dirty="0" err="1" smtClean="0"/>
              <a:t>Свака</a:t>
            </a:r>
            <a:r>
              <a:rPr lang="ru-RU" sz="2000" dirty="0" smtClean="0"/>
              <a:t> </a:t>
            </a:r>
            <a:r>
              <a:rPr lang="ru-RU" sz="2000" dirty="0" err="1"/>
              <a:t>одлука</a:t>
            </a:r>
            <a:r>
              <a:rPr lang="ru-RU" sz="2000" dirty="0"/>
              <a:t> </a:t>
            </a:r>
            <a:r>
              <a:rPr lang="ru-RU" sz="2000" dirty="0" err="1"/>
              <a:t>је</a:t>
            </a:r>
            <a:r>
              <a:rPr lang="ru-RU" sz="2000" dirty="0"/>
              <a:t> </a:t>
            </a:r>
            <a:r>
              <a:rPr lang="ru-RU" sz="2000" dirty="0" err="1"/>
              <a:t>због</a:t>
            </a:r>
            <a:r>
              <a:rPr lang="ru-RU" sz="2000" dirty="0"/>
              <a:t> тога </a:t>
            </a:r>
            <a:r>
              <a:rPr lang="ru-RU" sz="2000" dirty="0" err="1"/>
              <a:t>веза</a:t>
            </a:r>
            <a:r>
              <a:rPr lang="ru-RU" sz="2000" dirty="0"/>
              <a:t> </a:t>
            </a:r>
            <a:r>
              <a:rPr lang="ru-RU" sz="2000" dirty="0" err="1"/>
              <a:t>изме</a:t>
            </a:r>
            <a:r>
              <a:rPr lang="sr-Cyrl-CS" sz="2000" dirty="0"/>
              <a:t>ђ</a:t>
            </a:r>
            <a:r>
              <a:rPr lang="ru-RU" sz="2000" dirty="0"/>
              <a:t>у </a:t>
            </a:r>
            <a:r>
              <a:rPr lang="sr-Latn-CS" sz="2000" dirty="0"/>
              <a:t>прошлости </a:t>
            </a:r>
            <a:r>
              <a:rPr lang="ru-RU" sz="2000" dirty="0"/>
              <a:t>и </a:t>
            </a:r>
            <a:r>
              <a:rPr lang="sr-Latn-CS" sz="2000" dirty="0" smtClean="0"/>
              <a:t>будућности</a:t>
            </a:r>
            <a:r>
              <a:rPr lang="sr-Cyrl-CS" sz="2000" dirty="0" smtClean="0"/>
              <a:t>.</a:t>
            </a:r>
            <a:endParaRPr lang="en-US" sz="2000" dirty="0"/>
          </a:p>
          <a:p>
            <a:endParaRPr lang="en-US" dirty="0"/>
          </a:p>
        </p:txBody>
      </p:sp>
      <p:pic>
        <p:nvPicPr>
          <p:cNvPr id="8" name="Content Placeholder 7"/>
          <p:cNvPicPr>
            <a:picLocks noChangeAspect="1"/>
          </p:cNvPicPr>
          <p:nvPr/>
        </p:nvPicPr>
        <p:blipFill>
          <a:blip r:embed="rId2"/>
          <a:stretch>
            <a:fillRect/>
          </a:stretch>
        </p:blipFill>
        <p:spPr>
          <a:xfrm>
            <a:off x="4879567" y="248489"/>
            <a:ext cx="4295238" cy="1304762"/>
          </a:xfrm>
          <a:prstGeom prst="rect">
            <a:avLst/>
          </a:prstGeom>
        </p:spPr>
      </p:pic>
    </p:spTree>
    <p:extLst>
      <p:ext uri="{BB962C8B-B14F-4D97-AF65-F5344CB8AC3E}">
        <p14:creationId xmlns:p14="http://schemas.microsoft.com/office/powerpoint/2010/main" val="2805954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3219"/>
            <a:ext cx="10515600" cy="1325563"/>
          </a:xfrm>
        </p:spPr>
        <p:txBody>
          <a:bodyPr>
            <a:normAutofit/>
          </a:bodyPr>
          <a:lstStyle/>
          <a:p>
            <a:r>
              <a:rPr lang="en-US" sz="2400" b="1" dirty="0" err="1">
                <a:latin typeface="Times New Roman" panose="02020603050405020304" pitchFamily="18" charset="0"/>
                <a:cs typeface="Times New Roman" panose="02020603050405020304" pitchFamily="18" charset="0"/>
              </a:rPr>
              <a:t>Процес</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одлу</a:t>
            </a:r>
            <a:r>
              <a:rPr lang="sr-Cyrl-CS" sz="2400" b="1" dirty="0">
                <a:latin typeface="Times New Roman" panose="02020603050405020304" pitchFamily="18" charset="0"/>
                <a:cs typeface="Times New Roman" panose="02020603050405020304" pitchFamily="18" charset="0"/>
              </a:rPr>
              <a:t>ч</a:t>
            </a:r>
            <a:r>
              <a:rPr lang="en-US" sz="2400" b="1" dirty="0" err="1">
                <a:latin typeface="Times New Roman" panose="02020603050405020304" pitchFamily="18" charset="0"/>
                <a:cs typeface="Times New Roman" panose="02020603050405020304" pitchFamily="18" charset="0"/>
              </a:rPr>
              <a:t>ивања</a:t>
            </a:r>
            <a:endParaRPr lang="en-US" sz="2400" dirty="0"/>
          </a:p>
        </p:txBody>
      </p:sp>
      <p:sp>
        <p:nvSpPr>
          <p:cNvPr id="9" name="Content Placeholder 8"/>
          <p:cNvSpPr>
            <a:spLocks noGrp="1"/>
          </p:cNvSpPr>
          <p:nvPr>
            <p:ph idx="1"/>
          </p:nvPr>
        </p:nvSpPr>
        <p:spPr>
          <a:xfrm>
            <a:off x="677334" y="2489195"/>
            <a:ext cx="8596668" cy="3880773"/>
          </a:xfrm>
        </p:spPr>
        <p:txBody>
          <a:bodyPr>
            <a:normAutofit/>
          </a:bodyPr>
          <a:lstStyle/>
          <a:p>
            <a:pPr marL="0" indent="0" algn="just">
              <a:buNone/>
            </a:pPr>
            <a:r>
              <a:rPr lang="sr-Cyrl-CS" dirty="0">
                <a:latin typeface="Times New Roman" panose="02020603050405020304" pitchFamily="18" charset="0"/>
                <a:cs typeface="Times New Roman" panose="02020603050405020304" pitchFamily="18" charset="0"/>
              </a:rPr>
              <a:t>Дефинисане су </a:t>
            </a:r>
            <a:r>
              <a:rPr lang="ru-RU" dirty="0">
                <a:latin typeface="Times New Roman" panose="02020603050405020304" pitchFamily="18" charset="0"/>
                <a:cs typeface="Times New Roman" panose="02020603050405020304" pitchFamily="18" charset="0"/>
              </a:rPr>
              <a:t>три  фазе  </a:t>
            </a:r>
            <a:r>
              <a:rPr lang="ru-RU" dirty="0" err="1">
                <a:latin typeface="Times New Roman" panose="02020603050405020304" pitchFamily="18" charset="0"/>
                <a:cs typeface="Times New Roman" panose="02020603050405020304" pitchFamily="18" charset="0"/>
              </a:rPr>
              <a:t>процеса</a:t>
            </a:r>
            <a:r>
              <a:rPr lang="ru-RU" dirty="0">
                <a:latin typeface="Times New Roman" panose="02020603050405020304" pitchFamily="18" charset="0"/>
                <a:cs typeface="Times New Roman" panose="02020603050405020304" pitchFamily="18" charset="0"/>
              </a:rPr>
              <a:t> </a:t>
            </a:r>
            <a:r>
              <a:rPr lang="sr-Latn-CS" dirty="0" smtClean="0">
                <a:latin typeface="Times New Roman" panose="02020603050405020304" pitchFamily="18" charset="0"/>
                <a:cs typeface="Times New Roman" panose="02020603050405020304" pitchFamily="18" charset="0"/>
              </a:rPr>
              <a:t>одлучивања:</a:t>
            </a:r>
            <a:endParaRPr lang="en-US" dirty="0">
              <a:latin typeface="Times New Roman" panose="02020603050405020304" pitchFamily="18" charset="0"/>
              <a:cs typeface="Times New Roman" panose="02020603050405020304" pitchFamily="18" charset="0"/>
            </a:endParaRPr>
          </a:p>
          <a:p>
            <a:pPr lvl="0" algn="just"/>
            <a:r>
              <a:rPr lang="sr-Latn-CS" b="1" dirty="0">
                <a:latin typeface="Times New Roman" panose="02020603050405020304" pitchFamily="18" charset="0"/>
                <a:cs typeface="Times New Roman" panose="02020603050405020304" pitchFamily="18" charset="0"/>
              </a:rPr>
              <a:t>Обавештавање </a:t>
            </a:r>
            <a:r>
              <a:rPr lang="ru-RU" dirty="0">
                <a:latin typeface="Times New Roman" panose="02020603050405020304" pitchFamily="18" charset="0"/>
                <a:cs typeface="Times New Roman" panose="02020603050405020304" pitchFamily="18" charset="0"/>
              </a:rPr>
              <a:t>о проблему за </a:t>
            </a:r>
            <a:r>
              <a:rPr lang="ru-RU" dirty="0" err="1">
                <a:latin typeface="Times New Roman" panose="02020603050405020304" pitchFamily="18" charset="0"/>
                <a:cs typeface="Times New Roman" panose="02020603050405020304" pitchFamily="18" charset="0"/>
              </a:rPr>
              <a:t>који</a:t>
            </a:r>
            <a:r>
              <a:rPr lang="ru-RU" dirty="0">
                <a:latin typeface="Times New Roman" panose="02020603050405020304" pitchFamily="18" charset="0"/>
                <a:cs typeface="Times New Roman" panose="02020603050405020304" pitchFamily="18" charset="0"/>
              </a:rPr>
              <a:t> треба </a:t>
            </a:r>
            <a:r>
              <a:rPr lang="ru-RU" dirty="0" err="1">
                <a:latin typeface="Times New Roman" panose="02020603050405020304" pitchFamily="18" charset="0"/>
                <a:cs typeface="Times New Roman" panose="02020603050405020304" pitchFamily="18" charset="0"/>
              </a:rPr>
              <a:t>донети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одлуку</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овој</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фази</a:t>
            </a:r>
            <a:r>
              <a:rPr lang="ru-RU" dirty="0">
                <a:latin typeface="Times New Roman" panose="02020603050405020304" pitchFamily="18" charset="0"/>
                <a:cs typeface="Times New Roman" panose="02020603050405020304" pitchFamily="18" charset="0"/>
              </a:rPr>
              <a:t> се </a:t>
            </a:r>
            <a:r>
              <a:rPr lang="sr-Latn-CS" dirty="0">
                <a:latin typeface="Times New Roman" panose="02020603050405020304" pitchFamily="18" charset="0"/>
                <a:cs typeface="Times New Roman" panose="02020603050405020304" pitchFamily="18" charset="0"/>
              </a:rPr>
              <a:t>истражује </a:t>
            </a:r>
            <a:r>
              <a:rPr lang="ru-RU" dirty="0">
                <a:latin typeface="Times New Roman" panose="02020603050405020304" pitchFamily="18" charset="0"/>
                <a:cs typeface="Times New Roman" panose="02020603050405020304" pitchFamily="18" charset="0"/>
              </a:rPr>
              <a:t>окру</a:t>
            </a:r>
            <a:r>
              <a:rPr lang="sr-Cyrl-CS" dirty="0">
                <a:latin typeface="Times New Roman" panose="02020603050405020304" pitchFamily="18" charset="0"/>
                <a:cs typeface="Times New Roman" panose="02020603050405020304" pitchFamily="18" charset="0"/>
              </a:rPr>
              <a:t>ж</a:t>
            </a:r>
            <a:r>
              <a:rPr lang="ru-RU" dirty="0" err="1">
                <a:latin typeface="Times New Roman" panose="02020603050405020304" pitchFamily="18" charset="0"/>
                <a:cs typeface="Times New Roman" panose="02020603050405020304" pitchFamily="18" charset="0"/>
              </a:rPr>
              <a:t>ење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прикупљају</a:t>
            </a:r>
            <a:r>
              <a:rPr lang="ru-RU" dirty="0">
                <a:latin typeface="Times New Roman" panose="02020603050405020304" pitchFamily="18" charset="0"/>
                <a:cs typeface="Times New Roman" panose="02020603050405020304" pitchFamily="18" charset="0"/>
              </a:rPr>
              <a:t> и </a:t>
            </a:r>
            <a:r>
              <a:rPr lang="ru-RU" dirty="0" err="1">
                <a:latin typeface="Times New Roman" panose="02020603050405020304" pitchFamily="18" charset="0"/>
                <a:cs typeface="Times New Roman" panose="02020603050405020304" pitchFamily="18" charset="0"/>
              </a:rPr>
              <a:t>обра</a:t>
            </a:r>
            <a:r>
              <a:rPr lang="sr-Cyrl-CS" dirty="0">
                <a:latin typeface="Times New Roman" panose="02020603050405020304" pitchFamily="18" charset="0"/>
                <a:cs typeface="Times New Roman" panose="02020603050405020304" pitchFamily="18" charset="0"/>
              </a:rPr>
              <a:t>ђ</a:t>
            </a:r>
            <a:r>
              <a:rPr lang="ru-RU" dirty="0" err="1">
                <a:latin typeface="Times New Roman" panose="02020603050405020304" pitchFamily="18" charset="0"/>
                <a:cs typeface="Times New Roman" panose="02020603050405020304" pitchFamily="18" charset="0"/>
              </a:rPr>
              <a:t>ују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подаци</a:t>
            </a:r>
            <a:r>
              <a:rPr lang="ru-RU" dirty="0">
                <a:latin typeface="Times New Roman" panose="02020603050405020304" pitchFamily="18" charset="0"/>
                <a:cs typeface="Times New Roman" panose="02020603050405020304" pitchFamily="18" charset="0"/>
              </a:rPr>
              <a:t> и </a:t>
            </a:r>
            <a:r>
              <a:rPr lang="sr-Latn-CS" dirty="0">
                <a:latin typeface="Times New Roman" panose="02020603050405020304" pitchFamily="18" charset="0"/>
                <a:cs typeface="Times New Roman" panose="02020603050405020304" pitchFamily="18" charset="0"/>
              </a:rPr>
              <a:t>врше </a:t>
            </a:r>
            <a:r>
              <a:rPr lang="ru-RU" dirty="0" err="1">
                <a:latin typeface="Times New Roman" panose="02020603050405020304" pitchFamily="18" charset="0"/>
                <a:cs typeface="Times New Roman" panose="02020603050405020304" pitchFamily="18" charset="0"/>
              </a:rPr>
              <a:t>остала</a:t>
            </a:r>
            <a:r>
              <a:rPr lang="ru-RU" dirty="0">
                <a:latin typeface="Times New Roman" panose="02020603050405020304" pitchFamily="18" charset="0"/>
                <a:cs typeface="Times New Roman" panose="02020603050405020304" pitchFamily="18" charset="0"/>
              </a:rPr>
              <a:t> потребна </a:t>
            </a:r>
            <a:r>
              <a:rPr lang="sr-Latn-CS" dirty="0">
                <a:latin typeface="Times New Roman" panose="02020603050405020304" pitchFamily="18" charset="0"/>
                <a:cs typeface="Times New Roman" panose="02020603050405020304" pitchFamily="18" charset="0"/>
              </a:rPr>
              <a:t>истраживања </a:t>
            </a:r>
            <a:r>
              <a:rPr lang="ru-RU" dirty="0">
                <a:latin typeface="Times New Roman" panose="02020603050405020304" pitchFamily="18" charset="0"/>
                <a:cs typeface="Times New Roman" panose="02020603050405020304" pitchFamily="18" charset="0"/>
              </a:rPr>
              <a:t>ради </a:t>
            </a:r>
            <a:r>
              <a:rPr lang="ru-RU" dirty="0" err="1">
                <a:latin typeface="Times New Roman" panose="02020603050405020304" pitchFamily="18" charset="0"/>
                <a:cs typeface="Times New Roman" panose="02020603050405020304" pitchFamily="18" charset="0"/>
              </a:rPr>
              <a:t>идентификације</a:t>
            </a:r>
            <a:r>
              <a:rPr lang="ru-RU" dirty="0">
                <a:latin typeface="Times New Roman" panose="02020603050405020304" pitchFamily="18" charset="0"/>
                <a:cs typeface="Times New Roman" panose="02020603050405020304" pitchFamily="18" charset="0"/>
              </a:rPr>
              <a:t> проблема</a:t>
            </a:r>
            <a:r>
              <a:rPr lang="ru-RU"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0" algn="just"/>
            <a:r>
              <a:rPr lang="ru-RU" b="1" dirty="0" err="1">
                <a:latin typeface="Times New Roman" panose="02020603050405020304" pitchFamily="18" charset="0"/>
                <a:cs typeface="Times New Roman" panose="02020603050405020304" pitchFamily="18" charset="0"/>
              </a:rPr>
              <a:t>Пројектовање</a:t>
            </a:r>
            <a:r>
              <a:rPr lang="ru-RU" b="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смислу</a:t>
            </a:r>
            <a:r>
              <a:rPr lang="ru-RU" dirty="0">
                <a:latin typeface="Times New Roman" panose="02020603050405020304" pitchFamily="18" charset="0"/>
                <a:cs typeface="Times New Roman" panose="02020603050405020304" pitchFamily="18" charset="0"/>
              </a:rPr>
              <a:t> одре</a:t>
            </a:r>
            <a:r>
              <a:rPr lang="sr-Cyrl-CS" dirty="0">
                <a:latin typeface="Times New Roman" panose="02020603050405020304" pitchFamily="18" charset="0"/>
                <a:cs typeface="Times New Roman" panose="02020603050405020304" pitchFamily="18" charset="0"/>
              </a:rPr>
              <a:t>ђ</a:t>
            </a:r>
            <a:r>
              <a:rPr lang="ru-RU" dirty="0" err="1">
                <a:latin typeface="Times New Roman" panose="02020603050405020304" pitchFamily="18" charset="0"/>
                <a:cs typeface="Times New Roman" panose="02020603050405020304" pitchFamily="18" charset="0"/>
              </a:rPr>
              <a:t>ивања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развоја</a:t>
            </a:r>
            <a:r>
              <a:rPr lang="ru-RU" dirty="0">
                <a:latin typeface="Times New Roman" panose="02020603050405020304" pitchFamily="18" charset="0"/>
                <a:cs typeface="Times New Roman" panose="02020603050405020304" pitchFamily="18" charset="0"/>
              </a:rPr>
              <a:t> и анализе </a:t>
            </a:r>
            <a:r>
              <a:rPr lang="sr-Latn-CS" dirty="0">
                <a:latin typeface="Times New Roman" panose="02020603050405020304" pitchFamily="18" charset="0"/>
                <a:cs typeface="Times New Roman" panose="02020603050405020304" pitchFamily="18" charset="0"/>
              </a:rPr>
              <a:t>могућих </a:t>
            </a:r>
            <a:r>
              <a:rPr lang="ru-RU" dirty="0" err="1">
                <a:latin typeface="Times New Roman" panose="02020603050405020304" pitchFamily="18" charset="0"/>
                <a:cs typeface="Times New Roman" panose="02020603050405020304" pitchFamily="18" charset="0"/>
              </a:rPr>
              <a:t>алтернатива</a:t>
            </a:r>
            <a:r>
              <a:rPr lang="ru-RU" dirty="0">
                <a:latin typeface="Times New Roman" panose="02020603050405020304" pitchFamily="18" charset="0"/>
                <a:cs typeface="Times New Roman" panose="02020603050405020304" pitchFamily="18" charset="0"/>
              </a:rPr>
              <a:t> ил</a:t>
            </a:r>
            <a:r>
              <a:rPr lang="sr-Cyrl-CS" dirty="0">
                <a:latin typeface="Times New Roman" panose="02020603050405020304" pitchFamily="18" charset="0"/>
                <a:cs typeface="Times New Roman" panose="02020603050405020304" pitchFamily="18" charset="0"/>
              </a:rPr>
              <a:t>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акција</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Подразумева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разумевања</a:t>
            </a:r>
            <a:r>
              <a:rPr lang="ru-RU" dirty="0">
                <a:latin typeface="Times New Roman" panose="02020603050405020304" pitchFamily="18" charset="0"/>
                <a:cs typeface="Times New Roman" panose="02020603050405020304" pitchFamily="18" charset="0"/>
              </a:rPr>
              <a:t> проблема, гене</a:t>
            </a:r>
            <a:r>
              <a:rPr lang="sr-Cyrl-CS" dirty="0">
                <a:latin typeface="Times New Roman" panose="02020603050405020304" pitchFamily="18" charset="0"/>
                <a:cs typeface="Times New Roman" panose="02020603050405020304" pitchFamily="18" charset="0"/>
              </a:rPr>
              <a:t>ри</a:t>
            </a:r>
            <a:r>
              <a:rPr lang="ru-RU" dirty="0" err="1">
                <a:latin typeface="Times New Roman" panose="02020603050405020304" pitchFamily="18" charset="0"/>
                <a:cs typeface="Times New Roman" panose="02020603050405020304" pitchFamily="18" charset="0"/>
              </a:rPr>
              <a:t>сања</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решења </a:t>
            </a:r>
            <a:r>
              <a:rPr lang="ru-RU" dirty="0">
                <a:latin typeface="Times New Roman" panose="02020603050405020304" pitchFamily="18" charset="0"/>
                <a:cs typeface="Times New Roman" panose="02020603050405020304" pitchFamily="18" charset="0"/>
              </a:rPr>
              <a:t>и </a:t>
            </a:r>
            <a:r>
              <a:rPr lang="ru-RU" dirty="0" err="1">
                <a:latin typeface="Times New Roman" panose="02020603050405020304" pitchFamily="18" charset="0"/>
                <a:cs typeface="Times New Roman" panose="02020603050405020304" pitchFamily="18" charset="0"/>
              </a:rPr>
              <a:t>тестирање</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решења </a:t>
            </a:r>
            <a:r>
              <a:rPr lang="ru-RU" dirty="0">
                <a:latin typeface="Times New Roman" panose="02020603050405020304" pitchFamily="18" charset="0"/>
                <a:cs typeface="Times New Roman" panose="02020603050405020304" pitchFamily="18" charset="0"/>
              </a:rPr>
              <a:t>на </a:t>
            </a:r>
            <a:r>
              <a:rPr lang="ru-RU" dirty="0" err="1">
                <a:latin typeface="Times New Roman" panose="02020603050405020304" pitchFamily="18" charset="0"/>
                <a:cs typeface="Times New Roman" panose="02020603050405020304" pitchFamily="18" charset="0"/>
              </a:rPr>
              <a:t>дозвољивост</a:t>
            </a:r>
            <a:r>
              <a:rPr lang="ru-RU"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0" algn="just"/>
            <a:r>
              <a:rPr lang="ru-RU" b="1" dirty="0" err="1">
                <a:latin typeface="Times New Roman" panose="02020603050405020304" pitchFamily="18" charset="0"/>
                <a:cs typeface="Times New Roman" panose="02020603050405020304" pitchFamily="18" charset="0"/>
              </a:rPr>
              <a:t>Избор</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одре</a:t>
            </a:r>
            <a:r>
              <a:rPr lang="sr-Cyrl-CS" dirty="0">
                <a:latin typeface="Times New Roman" panose="02020603050405020304" pitchFamily="18" charset="0"/>
                <a:cs typeface="Times New Roman" panose="02020603050405020304" pitchFamily="18" charset="0"/>
              </a:rPr>
              <a:t>ђ</a:t>
            </a:r>
            <a:r>
              <a:rPr lang="ru-RU" dirty="0" err="1">
                <a:latin typeface="Times New Roman" panose="02020603050405020304" pitchFamily="18" charset="0"/>
                <a:cs typeface="Times New Roman" panose="02020603050405020304" pitchFamily="18" charset="0"/>
              </a:rPr>
              <a:t>ене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акције</a:t>
            </a:r>
            <a:r>
              <a:rPr lang="ru-RU" dirty="0">
                <a:latin typeface="Times New Roman" panose="02020603050405020304" pitchFamily="18" charset="0"/>
                <a:cs typeface="Times New Roman" panose="02020603050405020304" pitchFamily="18" charset="0"/>
              </a:rPr>
              <a:t> из скупа </a:t>
            </a:r>
            <a:r>
              <a:rPr lang="sr-Latn-CS" dirty="0">
                <a:latin typeface="Times New Roman" panose="02020603050405020304" pitchFamily="18" charset="0"/>
                <a:cs typeface="Times New Roman" panose="02020603050405020304" pitchFamily="18" charset="0"/>
              </a:rPr>
              <a:t>расположивих. </a:t>
            </a:r>
            <a:r>
              <a:rPr lang="ru-RU" dirty="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тој</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фази</a:t>
            </a:r>
            <a:r>
              <a:rPr lang="ru-RU" dirty="0">
                <a:latin typeface="Times New Roman" panose="02020603050405020304" pitchFamily="18" charset="0"/>
                <a:cs typeface="Times New Roman" panose="02020603050405020304" pitchFamily="18" charset="0"/>
              </a:rPr>
              <a:t> </a:t>
            </a:r>
            <a:r>
              <a:rPr lang="sr-Cyrl-CS" dirty="0">
                <a:latin typeface="Times New Roman" panose="02020603050405020304" pitchFamily="18" charset="0"/>
                <a:cs typeface="Times New Roman" panose="02020603050405020304" pitchFamily="18" charset="0"/>
              </a:rPr>
              <a:t>се</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подразумева</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и </a:t>
            </a:r>
            <a:r>
              <a:rPr lang="ru-RU" dirty="0" err="1">
                <a:latin typeface="Times New Roman" panose="02020603050405020304" pitchFamily="18" charset="0"/>
                <a:cs typeface="Times New Roman" panose="02020603050405020304" pitchFamily="18" charset="0"/>
              </a:rPr>
              <a:t>примена</a:t>
            </a:r>
            <a:r>
              <a:rPr lang="sr-Cyrl-CS"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због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свог</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значаја </a:t>
            </a:r>
            <a:r>
              <a:rPr lang="ru-RU" dirty="0">
                <a:latin typeface="Times New Roman" panose="02020603050405020304" pitchFamily="18" charset="0"/>
                <a:cs typeface="Times New Roman" panose="02020603050405020304" pitchFamily="18" charset="0"/>
              </a:rPr>
              <a:t>она </a:t>
            </a:r>
            <a:r>
              <a:rPr lang="ru-RU" dirty="0" err="1">
                <a:latin typeface="Times New Roman" panose="02020603050405020304" pitchFamily="18" charset="0"/>
                <a:cs typeface="Times New Roman" panose="02020603050405020304" pitchFamily="18" charset="0"/>
              </a:rPr>
              <a:t>је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касније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издвојена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посебна</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(четврта) </a:t>
            </a:r>
            <a:r>
              <a:rPr lang="ru-RU" dirty="0">
                <a:latin typeface="Times New Roman" panose="02020603050405020304" pitchFamily="18" charset="0"/>
                <a:cs typeface="Times New Roman" panose="02020603050405020304" pitchFamily="18" charset="0"/>
              </a:rPr>
              <a:t>фаза </a:t>
            </a:r>
            <a:r>
              <a:rPr lang="ru-RU" dirty="0" err="1">
                <a:latin typeface="Times New Roman" panose="02020603050405020304" pitchFamily="18" charset="0"/>
                <a:cs typeface="Times New Roman" panose="02020603050405020304" pitchFamily="18" charset="0"/>
              </a:rPr>
              <a:t>сваког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процеса</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одлучивања.</a:t>
            </a:r>
            <a:endParaRPr lang="en-US" dirty="0">
              <a:latin typeface="Times New Roman" panose="02020603050405020304" pitchFamily="18" charset="0"/>
              <a:cs typeface="Times New Roman" panose="02020603050405020304" pitchFamily="18" charset="0"/>
            </a:endParaRPr>
          </a:p>
          <a:p>
            <a:endParaRPr lang="en-US" dirty="0"/>
          </a:p>
        </p:txBody>
      </p:sp>
      <p:pic>
        <p:nvPicPr>
          <p:cNvPr id="10" name="Picture 9"/>
          <p:cNvPicPr>
            <a:picLocks noChangeAspect="1"/>
          </p:cNvPicPr>
          <p:nvPr/>
        </p:nvPicPr>
        <p:blipFill>
          <a:blip r:embed="rId2"/>
          <a:stretch>
            <a:fillRect/>
          </a:stretch>
        </p:blipFill>
        <p:spPr>
          <a:xfrm>
            <a:off x="6184736" y="70275"/>
            <a:ext cx="3009524" cy="2476190"/>
          </a:xfrm>
          <a:prstGeom prst="rect">
            <a:avLst/>
          </a:prstGeom>
        </p:spPr>
      </p:pic>
    </p:spTree>
    <p:extLst>
      <p:ext uri="{BB962C8B-B14F-4D97-AF65-F5344CB8AC3E}">
        <p14:creationId xmlns:p14="http://schemas.microsoft.com/office/powerpoint/2010/main" val="1652158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400" b="1" smtClean="0">
                <a:latin typeface="Times New Roman" panose="02020603050405020304" pitchFamily="18" charset="0"/>
                <a:cs typeface="Times New Roman" panose="02020603050405020304" pitchFamily="18" charset="0"/>
              </a:rPr>
              <a:t>Процес одлучивања</a:t>
            </a:r>
            <a:endParaRPr lang="en-US" sz="2400" b="1">
              <a:latin typeface="Times New Roman" panose="02020603050405020304" pitchFamily="18" charset="0"/>
              <a:cs typeface="Times New Roman" panose="02020603050405020304" pitchFamily="18" charset="0"/>
            </a:endParaRPr>
          </a:p>
        </p:txBody>
      </p:sp>
      <p:sp>
        <p:nvSpPr>
          <p:cNvPr id="7" name="Content Placeholder 6"/>
          <p:cNvSpPr>
            <a:spLocks noGrp="1"/>
          </p:cNvSpPr>
          <p:nvPr>
            <p:ph idx="1"/>
          </p:nvPr>
        </p:nvSpPr>
        <p:spPr>
          <a:xfrm>
            <a:off x="838200" y="1864536"/>
            <a:ext cx="10515600" cy="4351338"/>
          </a:xfrm>
        </p:spPr>
        <p:txBody>
          <a:bodyPr>
            <a:normAutofit/>
          </a:bodyPr>
          <a:lstStyle/>
          <a:p>
            <a:pPr marL="0" indent="0">
              <a:buNone/>
            </a:pPr>
            <a:r>
              <a:rPr lang="sr-Cyrl-RS" dirty="0" smtClean="0">
                <a:latin typeface="Times New Roman" panose="02020603050405020304" pitchFamily="18" charset="0"/>
                <a:cs typeface="Times New Roman" panose="02020603050405020304" pitchFamily="18" charset="0"/>
              </a:rPr>
              <a:t>Могу се дефинисати и следеће фазе:</a:t>
            </a:r>
          </a:p>
          <a:p>
            <a:endParaRPr lang="sr-Cyrl-RS" dirty="0" smtClean="0">
              <a:latin typeface="Times New Roman" panose="02020603050405020304" pitchFamily="18" charset="0"/>
              <a:cs typeface="Times New Roman" panose="02020603050405020304" pitchFamily="18" charset="0"/>
            </a:endParaRPr>
          </a:p>
          <a:p>
            <a:pPr marL="0" lvl="0" indent="0" algn="just">
              <a:lnSpc>
                <a:spcPct val="100000"/>
              </a:lnSpc>
              <a:spcBef>
                <a:spcPts val="0"/>
              </a:spcBef>
              <a:buNone/>
            </a:pPr>
            <a:r>
              <a:rPr lang="ru-RU" smtClean="0">
                <a:latin typeface="Times New Roman" panose="02020603050405020304" pitchFamily="18" charset="0"/>
                <a:cs typeface="Times New Roman" panose="02020603050405020304" pitchFamily="18" charset="0"/>
              </a:rPr>
              <a:t>1. </a:t>
            </a:r>
            <a:r>
              <a:rPr lang="ru-RU" b="1" smtClean="0">
                <a:latin typeface="Times New Roman" panose="02020603050405020304" pitchFamily="18" charset="0"/>
                <a:cs typeface="Times New Roman" panose="02020603050405020304" pitchFamily="18" charset="0"/>
              </a:rPr>
              <a:t>Евидент</a:t>
            </a:r>
            <a:r>
              <a:rPr lang="sr-Cyrl-CS" b="1" dirty="0">
                <a:latin typeface="Times New Roman" panose="02020603050405020304" pitchFamily="18" charset="0"/>
                <a:cs typeface="Times New Roman" panose="02020603050405020304" pitchFamily="18" charset="0"/>
              </a:rPr>
              <a:t>и</a:t>
            </a:r>
            <a:r>
              <a:rPr lang="ru-RU" b="1" dirty="0" err="1">
                <a:latin typeface="Times New Roman" panose="02020603050405020304" pitchFamily="18" charset="0"/>
                <a:cs typeface="Times New Roman" panose="02020603050405020304" pitchFamily="18" charset="0"/>
              </a:rPr>
              <a:t>рање</a:t>
            </a:r>
            <a:r>
              <a:rPr lang="ru-RU" b="1" dirty="0">
                <a:latin typeface="Times New Roman" panose="02020603050405020304" pitchFamily="18" charset="0"/>
                <a:cs typeface="Times New Roman" panose="02020603050405020304" pitchFamily="18" charset="0"/>
              </a:rPr>
              <a:t> проблема</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првој</a:t>
            </a:r>
            <a:r>
              <a:rPr lang="ru-RU" dirty="0">
                <a:latin typeface="Times New Roman" panose="02020603050405020304" pitchFamily="18" charset="0"/>
                <a:cs typeface="Times New Roman" panose="02020603050405020304" pitchFamily="18" charset="0"/>
              </a:rPr>
              <a:t> </a:t>
            </a:r>
            <a:r>
              <a:rPr lang="ru-RU" err="1">
                <a:latin typeface="Times New Roman" panose="02020603050405020304" pitchFamily="18" charset="0"/>
                <a:cs typeface="Times New Roman" panose="02020603050405020304" pitchFamily="18" charset="0"/>
              </a:rPr>
              <a:t>фази</a:t>
            </a:r>
            <a:r>
              <a:rPr lang="ru-RU">
                <a:latin typeface="Times New Roman" panose="02020603050405020304" pitchFamily="18" charset="0"/>
                <a:cs typeface="Times New Roman" panose="02020603050405020304" pitchFamily="18" charset="0"/>
              </a:rPr>
              <a:t> </a:t>
            </a:r>
            <a:r>
              <a:rPr lang="ru-RU" smtClean="0">
                <a:latin typeface="Times New Roman" panose="02020603050405020304" pitchFamily="18" charset="0"/>
                <a:cs typeface="Times New Roman" panose="02020603050405020304" pitchFamily="18" charset="0"/>
              </a:rPr>
              <a:t>се</a:t>
            </a:r>
            <a:endParaRPr lang="en-US" dirty="0">
              <a:latin typeface="Times New Roman" panose="02020603050405020304" pitchFamily="18" charset="0"/>
              <a:cs typeface="Times New Roman" panose="02020603050405020304" pitchFamily="18" charset="0"/>
            </a:endParaRPr>
          </a:p>
          <a:p>
            <a:pPr marL="0" lvl="0" indent="0" algn="just">
              <a:lnSpc>
                <a:spcPct val="100000"/>
              </a:lnSpc>
              <a:spcBef>
                <a:spcPts val="0"/>
              </a:spcBef>
              <a:buNone/>
            </a:pPr>
            <a:r>
              <a:rPr lang="ru-RU" smtClean="0">
                <a:latin typeface="Times New Roman" panose="02020603050405020304" pitchFamily="18" charset="0"/>
                <a:cs typeface="Times New Roman" panose="02020603050405020304" pitchFamily="18" charset="0"/>
              </a:rPr>
              <a:t>подразумева </a:t>
            </a:r>
            <a:r>
              <a:rPr lang="ru-RU" dirty="0">
                <a:latin typeface="Times New Roman" panose="02020603050405020304" pitchFamily="18" charset="0"/>
                <a:cs typeface="Times New Roman" panose="02020603050405020304" pitchFamily="18" charset="0"/>
              </a:rPr>
              <a:t>да </a:t>
            </a:r>
            <a:r>
              <a:rPr lang="ru-RU" dirty="0" err="1">
                <a:latin typeface="Times New Roman" panose="02020603050405020304" pitchFamily="18" charset="0"/>
                <a:cs typeface="Times New Roman" panose="02020603050405020304" pitchFamily="18" charset="0"/>
              </a:rPr>
              <a:t>постоји</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већи </a:t>
            </a:r>
            <a:r>
              <a:rPr lang="ru-RU" dirty="0" err="1">
                <a:latin typeface="Times New Roman" panose="02020603050405020304" pitchFamily="18" charset="0"/>
                <a:cs typeface="Times New Roman" panose="02020603050405020304" pitchFamily="18" charset="0"/>
              </a:rPr>
              <a:t>бр</a:t>
            </a:r>
            <a:r>
              <a:rPr lang="sr-Cyrl-CS" dirty="0">
                <a:latin typeface="Times New Roman" panose="02020603050405020304" pitchFamily="18" charset="0"/>
                <a:cs typeface="Times New Roman" panose="02020603050405020304" pitchFamily="18" charset="0"/>
              </a:rPr>
              <a:t>ој</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проблема</a:t>
            </a:r>
            <a:r>
              <a:rPr lang="sr-Cyrl-CS" dirty="0" smtClean="0">
                <a:latin typeface="Times New Roman" panose="02020603050405020304" pitchFamily="18" charset="0"/>
                <a:cs typeface="Times New Roman" panose="02020603050405020304" pitchFamily="18" charset="0"/>
              </a:rPr>
              <a:t> </a:t>
            </a:r>
            <a:r>
              <a:rPr lang="sr-Cyrl-CS" dirty="0">
                <a:latin typeface="Times New Roman" panose="02020603050405020304" pitchFamily="18" charset="0"/>
                <a:cs typeface="Times New Roman" panose="02020603050405020304" pitchFamily="18" charset="0"/>
              </a:rPr>
              <a:t>за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које</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се</a:t>
            </a:r>
          </a:p>
          <a:p>
            <a:pPr marL="0" lvl="0" indent="0" algn="just">
              <a:lnSpc>
                <a:spcPct val="100000"/>
              </a:lnSpc>
              <a:spcBef>
                <a:spcPts val="0"/>
              </a:spcBef>
              <a:buNone/>
            </a:pPr>
            <a:r>
              <a:rPr lang="ru-RU" dirty="0" smtClean="0">
                <a:latin typeface="Times New Roman" panose="02020603050405020304" pitchFamily="18" charset="0"/>
                <a:cs typeface="Times New Roman" panose="02020603050405020304" pitchFamily="18" charset="0"/>
              </a:rPr>
              <a:t>мора </a:t>
            </a:r>
            <a:r>
              <a:rPr lang="ru-RU" dirty="0" err="1">
                <a:latin typeface="Times New Roman" panose="02020603050405020304" pitchFamily="18" charset="0"/>
                <a:cs typeface="Times New Roman" panose="02020603050405020304" pitchFamily="18" charset="0"/>
              </a:rPr>
              <a:t>донети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одлука</a:t>
            </a:r>
            <a:r>
              <a:rPr lang="sr-Cyrl-CS" dirty="0" smtClean="0">
                <a:latin typeface="Times New Roman" panose="02020603050405020304" pitchFamily="18" charset="0"/>
                <a:cs typeface="Times New Roman" panose="02020603050405020304" pitchFamily="18" charset="0"/>
              </a:rPr>
              <a:t>.</a:t>
            </a:r>
          </a:p>
          <a:p>
            <a:pPr marL="0" lvl="0" indent="0" algn="just">
              <a:lnSpc>
                <a:spcPct val="100000"/>
              </a:lnSpc>
              <a:spcBef>
                <a:spcPts val="0"/>
              </a:spcBef>
              <a:buNone/>
            </a:pPr>
            <a:r>
              <a:rPr lang="ru-RU" dirty="0"/>
              <a:t> </a:t>
            </a:r>
            <a:endParaRPr lang="en-US" dirty="0"/>
          </a:p>
          <a:p>
            <a:pPr marL="0" lvl="0" indent="0" algn="just">
              <a:lnSpc>
                <a:spcPct val="100000"/>
              </a:lnSpc>
              <a:spcBef>
                <a:spcPts val="0"/>
              </a:spcBef>
              <a:buNone/>
            </a:pPr>
            <a:r>
              <a:rPr lang="ru-RU" dirty="0" smtClean="0">
                <a:latin typeface="Times New Roman" panose="02020603050405020304" pitchFamily="18" charset="0"/>
                <a:cs typeface="Times New Roman" panose="02020603050405020304" pitchFamily="18" charset="0"/>
              </a:rPr>
              <a:t>2. </a:t>
            </a:r>
            <a:r>
              <a:rPr lang="ru-RU" b="1" dirty="0" err="1" smtClean="0">
                <a:latin typeface="Times New Roman" panose="02020603050405020304" pitchFamily="18" charset="0"/>
                <a:cs typeface="Times New Roman" panose="02020603050405020304" pitchFamily="18" charset="0"/>
              </a:rPr>
              <a:t>Рангирање</a:t>
            </a: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проблема</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долази</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обзир</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ситуацијама</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lvl="0" indent="0" algn="just">
              <a:lnSpc>
                <a:spcPct val="100000"/>
              </a:lnSpc>
              <a:spcBef>
                <a:spcPts val="0"/>
              </a:spcBef>
              <a:buNone/>
            </a:pPr>
            <a:r>
              <a:rPr lang="ru-RU" dirty="0" err="1" smtClean="0">
                <a:latin typeface="Times New Roman" panose="02020603050405020304" pitchFamily="18" charset="0"/>
                <a:cs typeface="Times New Roman" panose="02020603050405020304" pitchFamily="18" charset="0"/>
              </a:rPr>
              <a:t>када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је</a:t>
            </a:r>
            <a:r>
              <a:rPr lang="ru-RU"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очигледно </a:t>
            </a:r>
            <a:r>
              <a:rPr lang="ru-RU" dirty="0">
                <a:latin typeface="Times New Roman" panose="02020603050405020304" pitchFamily="18" charset="0"/>
                <a:cs typeface="Times New Roman" panose="02020603050405020304" pitchFamily="18" charset="0"/>
              </a:rPr>
              <a:t>да </a:t>
            </a:r>
            <a:r>
              <a:rPr lang="ru-RU" dirty="0" err="1">
                <a:latin typeface="Times New Roman" panose="02020603050405020304" pitchFamily="18" charset="0"/>
                <a:cs typeface="Times New Roman" panose="02020603050405020304" pitchFamily="18" charset="0"/>
              </a:rPr>
              <a:t>сви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проблеми</a:t>
            </a:r>
            <a:r>
              <a:rPr lang="ru-RU" dirty="0">
                <a:latin typeface="Times New Roman" panose="02020603050405020304" pitchFamily="18" charset="0"/>
                <a:cs typeface="Times New Roman" panose="02020603050405020304" pitchFamily="18" charset="0"/>
              </a:rPr>
              <a:t> не могу били </a:t>
            </a:r>
            <a:r>
              <a:rPr lang="sr-Latn-CS" dirty="0" smtClean="0">
                <a:latin typeface="Times New Roman" panose="02020603050405020304" pitchFamily="18" charset="0"/>
                <a:cs typeface="Times New Roman" panose="02020603050405020304" pitchFamily="18" charset="0"/>
              </a:rPr>
              <a:t>решавани</a:t>
            </a:r>
            <a:endParaRPr lang="sr-Cyrl-RS" dirty="0" smtClean="0">
              <a:latin typeface="Times New Roman" panose="02020603050405020304" pitchFamily="18" charset="0"/>
              <a:cs typeface="Times New Roman" panose="02020603050405020304" pitchFamily="18" charset="0"/>
            </a:endParaRPr>
          </a:p>
          <a:p>
            <a:pPr marL="0" lvl="0" indent="0" algn="just">
              <a:lnSpc>
                <a:spcPct val="100000"/>
              </a:lnSpc>
              <a:spcBef>
                <a:spcPts val="0"/>
              </a:spcBef>
              <a:buNone/>
            </a:pPr>
            <a:r>
              <a:rPr lang="ru-RU" dirty="0" smtClean="0">
                <a:latin typeface="Times New Roman" panose="02020603050405020304" pitchFamily="18" charset="0"/>
                <a:cs typeface="Times New Roman" panose="02020603050405020304" pitchFamily="18" charset="0"/>
              </a:rPr>
              <a:t>у </a:t>
            </a:r>
            <a:r>
              <a:rPr lang="ru-RU" dirty="0">
                <a:latin typeface="Times New Roman" panose="02020603050405020304" pitchFamily="18" charset="0"/>
                <a:cs typeface="Times New Roman" panose="02020603050405020304" pitchFamily="18" charset="0"/>
              </a:rPr>
              <a:t>истом </a:t>
            </a:r>
            <a:r>
              <a:rPr lang="ru-RU" dirty="0" err="1">
                <a:latin typeface="Times New Roman" panose="02020603050405020304" pitchFamily="18" charset="0"/>
                <a:cs typeface="Times New Roman" panose="02020603050405020304" pitchFamily="18" charset="0"/>
              </a:rPr>
              <a:t>временском</a:t>
            </a:r>
            <a:r>
              <a:rPr lang="ru-RU" dirty="0">
                <a:latin typeface="Times New Roman" panose="02020603050405020304" pitchFamily="18" charset="0"/>
                <a:cs typeface="Times New Roman" panose="02020603050405020304" pitchFamily="18" charset="0"/>
              </a:rPr>
              <a:t> периоду. При томе се </a:t>
            </a:r>
            <a:r>
              <a:rPr lang="ru-RU" dirty="0" err="1">
                <a:latin typeface="Times New Roman" panose="02020603050405020304" pitchFamily="18" charset="0"/>
                <a:cs typeface="Times New Roman" panose="02020603050405020304" pitchFamily="18" charset="0"/>
              </a:rPr>
              <a:t>мисли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све</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lvl="0" indent="0" algn="just">
              <a:lnSpc>
                <a:spcPct val="100000"/>
              </a:lnSpc>
              <a:spcBef>
                <a:spcPts val="0"/>
              </a:spcBef>
              <a:buNone/>
            </a:pPr>
            <a:r>
              <a:rPr lang="ru-RU" dirty="0" err="1" smtClean="0">
                <a:latin typeface="Times New Roman" panose="02020603050405020304" pitchFamily="18" charset="0"/>
                <a:cs typeface="Times New Roman" panose="02020603050405020304" pitchFamily="18" charset="0"/>
              </a:rPr>
              <a:t>врсте</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рангирања</a:t>
            </a:r>
            <a:r>
              <a:rPr lang="sr-Cyrl-CS"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почев </a:t>
            </a:r>
            <a:r>
              <a:rPr lang="ru-RU" dirty="0">
                <a:latin typeface="Times New Roman" panose="02020603050405020304" pitchFamily="18" charset="0"/>
                <a:cs typeface="Times New Roman" panose="02020603050405020304" pitchFamily="18" charset="0"/>
              </a:rPr>
              <a:t>од </a:t>
            </a:r>
            <a:r>
              <a:rPr lang="ru-RU" dirty="0" err="1">
                <a:latin typeface="Times New Roman" panose="02020603050405020304" pitchFamily="18" charset="0"/>
                <a:cs typeface="Times New Roman" panose="02020603050405020304" pitchFamily="18" charset="0"/>
              </a:rPr>
              <a:t>интуитивног</a:t>
            </a:r>
            <a:r>
              <a:rPr lang="ru-RU" dirty="0">
                <a:latin typeface="Times New Roman" panose="02020603050405020304" pitchFamily="18" charset="0"/>
                <a:cs typeface="Times New Roman" panose="02020603050405020304" pitchFamily="18" charset="0"/>
              </a:rPr>
              <a:t> до </a:t>
            </a:r>
            <a:r>
              <a:rPr lang="sr-Latn-CS" dirty="0" smtClean="0">
                <a:latin typeface="Times New Roman" panose="02020603050405020304" pitchFamily="18" charset="0"/>
                <a:cs typeface="Times New Roman" panose="02020603050405020304" pitchFamily="18" charset="0"/>
              </a:rPr>
              <a:t>коришћења</a:t>
            </a:r>
            <a:endParaRPr lang="sr-Cyrl-RS" dirty="0" smtClean="0">
              <a:latin typeface="Times New Roman" panose="02020603050405020304" pitchFamily="18" charset="0"/>
              <a:cs typeface="Times New Roman" panose="02020603050405020304" pitchFamily="18" charset="0"/>
            </a:endParaRPr>
          </a:p>
          <a:p>
            <a:pPr marL="0" lvl="0" indent="0" algn="just">
              <a:lnSpc>
                <a:spcPct val="100000"/>
              </a:lnSpc>
              <a:spcBef>
                <a:spcPts val="0"/>
              </a:spcBef>
              <a:buNone/>
            </a:pPr>
            <a:r>
              <a:rPr lang="ru-RU" dirty="0" err="1" smtClean="0">
                <a:latin typeface="Times New Roman" panose="02020603050405020304" pitchFamily="18" charset="0"/>
                <a:cs typeface="Times New Roman" panose="02020603050405020304" pitchFamily="18" charset="0"/>
              </a:rPr>
              <a:t>врло</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компликованих</a:t>
            </a:r>
            <a:r>
              <a:rPr lang="ru-RU" dirty="0">
                <a:latin typeface="Times New Roman" panose="02020603050405020304" pitchFamily="18" charset="0"/>
                <a:cs typeface="Times New Roman" panose="02020603050405020304" pitchFamily="18" charset="0"/>
              </a:rPr>
              <a:t> метода </a:t>
            </a:r>
            <a:r>
              <a:rPr lang="sr-Latn-CS" dirty="0">
                <a:latin typeface="Times New Roman" panose="02020603050405020304" pitchFamily="18" charset="0"/>
                <a:cs typeface="Times New Roman" panose="02020603050405020304" pitchFamily="18" charset="0"/>
              </a:rPr>
              <a:t>вишекритеријумске </a:t>
            </a:r>
            <a:r>
              <a:rPr lang="ru-RU" dirty="0">
                <a:latin typeface="Times New Roman" panose="02020603050405020304" pitchFamily="18" charset="0"/>
                <a:cs typeface="Times New Roman" panose="02020603050405020304" pitchFamily="18" charset="0"/>
              </a:rPr>
              <a:t>анализе</a:t>
            </a:r>
            <a:r>
              <a:rPr lang="sr-Cyrl-CS"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2"/>
          <a:stretch>
            <a:fillRect/>
          </a:stretch>
        </p:blipFill>
        <p:spPr>
          <a:xfrm>
            <a:off x="6482188" y="836024"/>
            <a:ext cx="4772425" cy="5746210"/>
          </a:xfrm>
          <a:prstGeom prst="rect">
            <a:avLst/>
          </a:prstGeom>
        </p:spPr>
      </p:pic>
    </p:spTree>
    <p:extLst>
      <p:ext uri="{BB962C8B-B14F-4D97-AF65-F5344CB8AC3E}">
        <p14:creationId xmlns:p14="http://schemas.microsoft.com/office/powerpoint/2010/main" val="838032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188</TotalTime>
  <Words>2348</Words>
  <Application>Microsoft Office PowerPoint</Application>
  <PresentationFormat>Widescreen</PresentationFormat>
  <Paragraphs>172</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Times New Roman</vt:lpstr>
      <vt:lpstr>Trebuchet MS</vt:lpstr>
      <vt:lpstr>Wingdings 3</vt:lpstr>
      <vt:lpstr>Facet</vt:lpstr>
      <vt:lpstr>ТЕОРИЈА ОДЛУЧИВАЊА</vt:lpstr>
      <vt:lpstr>Одлука и одлучивање  - појмови и дефиниције </vt:lpstr>
      <vt:lpstr>Одлука и одлучивање  - појмови и дефиниције</vt:lpstr>
      <vt:lpstr>Одлука и одлучивање  - појмови и дефиниције</vt:lpstr>
      <vt:lpstr>Врсте одлука и одлучивања </vt:lpstr>
      <vt:lpstr>Врсте одлука и одлучивања </vt:lpstr>
      <vt:lpstr>Процес одлучивања</vt:lpstr>
      <vt:lpstr>Процес одлучивања</vt:lpstr>
      <vt:lpstr>Процес одлучивања</vt:lpstr>
      <vt:lpstr>Процес одлучивања</vt:lpstr>
      <vt:lpstr>Процес одлучивања</vt:lpstr>
      <vt:lpstr>Процес одлучивања</vt:lpstr>
      <vt:lpstr>Опште карактеристике одлука</vt:lpstr>
      <vt:lpstr>Модели и моделирање</vt:lpstr>
      <vt:lpstr>Модели и моделирање</vt:lpstr>
      <vt:lpstr>Модели и моделирање</vt:lpstr>
      <vt:lpstr>Стабло одлучивања</vt:lpstr>
      <vt:lpstr>Проблем одлучивања</vt:lpstr>
      <vt:lpstr>Проблем одлучивања</vt:lpstr>
      <vt:lpstr>Избор метода и техника</vt:lpstr>
      <vt:lpstr>Избор метода и техника</vt:lpstr>
      <vt:lpstr>Примена модела</vt:lpstr>
      <vt:lpstr>Подручје одлучивања</vt:lpstr>
      <vt:lpstr>Подручје одлучивања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ТЕОРИЈА ОДЛУЧИВАЊА</dc:title>
  <dc:creator>Bojana Zlatkovic</dc:creator>
  <cp:lastModifiedBy>Bojana Zlatkovic</cp:lastModifiedBy>
  <cp:revision>72</cp:revision>
  <dcterms:created xsi:type="dcterms:W3CDTF">2020-11-06T12:58:54Z</dcterms:created>
  <dcterms:modified xsi:type="dcterms:W3CDTF">2020-11-12T12:14:01Z</dcterms:modified>
</cp:coreProperties>
</file>